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0" r:id="rId3"/>
  </p:sldMasterIdLst>
  <p:notesMasterIdLst>
    <p:notesMasterId r:id="rId5"/>
  </p:notesMasterIdLst>
  <p:sldIdLst>
    <p:sldId id="256" r:id="rId4"/>
    <p:sldId id="257" r:id="rId6"/>
    <p:sldId id="258" r:id="rId7"/>
    <p:sldId id="259" r:id="rId8"/>
    <p:sldId id="260" r:id="rId9"/>
    <p:sldId id="261" r:id="rId10"/>
    <p:sldId id="262" r:id="rId11"/>
    <p:sldId id="263" r:id="rId12"/>
    <p:sldId id="264" r:id="rId13"/>
    <p:sldId id="265" r:id="rId14"/>
    <p:sldId id="279" r:id="rId15"/>
    <p:sldId id="280"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1"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image" Target="../media/image13.png"/><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2.png"/><Relationship Id="rId20" Type="http://schemas.openxmlformats.org/officeDocument/2006/relationships/notesSlide" Target="../notesSlides/notesSlide10.xml"/><Relationship Id="rId2" Type="http://schemas.openxmlformats.org/officeDocument/2006/relationships/tags" Target="../tags/tag1.xml"/><Relationship Id="rId19" Type="http://schemas.openxmlformats.org/officeDocument/2006/relationships/slideLayout" Target="../slideLayouts/slideLayout1.xml"/><Relationship Id="rId18" Type="http://schemas.openxmlformats.org/officeDocument/2006/relationships/image" Target="../media/image16.png"/><Relationship Id="rId17" Type="http://schemas.openxmlformats.org/officeDocument/2006/relationships/tags" Target="../tags/tag12.xml"/><Relationship Id="rId16" Type="http://schemas.openxmlformats.org/officeDocument/2006/relationships/tags" Target="../tags/tag11.xml"/><Relationship Id="rId15" Type="http://schemas.openxmlformats.org/officeDocument/2006/relationships/image" Target="../media/image15.png"/><Relationship Id="rId14" Type="http://schemas.openxmlformats.org/officeDocument/2006/relationships/tags" Target="../tags/tag10.xml"/><Relationship Id="rId13" Type="http://schemas.openxmlformats.org/officeDocument/2006/relationships/tags" Target="../tags/tag9.xml"/><Relationship Id="rId12" Type="http://schemas.openxmlformats.org/officeDocument/2006/relationships/tags" Target="../tags/tag8.xml"/><Relationship Id="rId11" Type="http://schemas.openxmlformats.org/officeDocument/2006/relationships/image" Target="../media/image14.png"/><Relationship Id="rId10" Type="http://schemas.openxmlformats.org/officeDocument/2006/relationships/tags" Target="../tags/tag7.xml"/><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2.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2.jpe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2.jpe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1.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jpe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27.png"/><Relationship Id="rId1" Type="http://schemas.openxmlformats.org/officeDocument/2006/relationships/image" Target="../media/image2.jpe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xml"/><Relationship Id="rId3" Type="http://schemas.openxmlformats.org/officeDocument/2006/relationships/image" Target="../media/image32.png"/><Relationship Id="rId2" Type="http://schemas.openxmlformats.org/officeDocument/2006/relationships/image" Target="../media/image7.png"/><Relationship Id="rId1"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2.xml"/><Relationship Id="rId7"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2.jpe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xml"/><Relationship Id="rId2" Type="http://schemas.openxmlformats.org/officeDocument/2006/relationships/image" Target="../media/image38.png"/><Relationship Id="rId1" Type="http://schemas.openxmlformats.org/officeDocument/2006/relationships/image" Target="../media/image2.jpe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xml"/><Relationship Id="rId2" Type="http://schemas.openxmlformats.org/officeDocument/2006/relationships/image" Target="../media/image39.png"/><Relationship Id="rId1"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1500188"/>
            <a:ext cx="8001000" cy="666750"/>
          </a:xfrm>
          <a:prstGeom prst="rect">
            <a:avLst/>
          </a:prstGeom>
          <a:noFill/>
        </p:spPr>
        <p:txBody>
          <a:bodyPr vert="horz" wrap="square" lIns="0" tIns="0" rIns="0" bIns="0" rtlCol="0" anchor="ctr"/>
          <a:lstStyle/>
          <a:p>
            <a:pPr marL="0" indent="0" algn="ctr">
              <a:lnSpc>
                <a:spcPts val="5250"/>
              </a:lnSpc>
              <a:buNone/>
            </a:pPr>
            <a:r>
              <a:rPr lang="en-US" sz="37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Sutherland-Hodgman算法详解</a:t>
            </a:r>
            <a:endParaRPr lang="en-US" sz="3750" dirty="0"/>
          </a:p>
        </p:txBody>
      </p:sp>
      <p:sp>
        <p:nvSpPr>
          <p:cNvPr id="4" name="Text 1"/>
          <p:cNvSpPr/>
          <p:nvPr/>
        </p:nvSpPr>
        <p:spPr>
          <a:xfrm>
            <a:off x="571500" y="2243138"/>
            <a:ext cx="8001000" cy="400050"/>
          </a:xfrm>
          <a:prstGeom prst="rect">
            <a:avLst/>
          </a:prstGeom>
          <a:noFill/>
        </p:spPr>
        <p:txBody>
          <a:bodyPr vert="horz" wrap="square" lIns="0" tIns="0" rIns="0" bIns="0" rtlCol="0" anchor="ctr"/>
          <a:lstStyle/>
          <a:p>
            <a:pPr marL="0" indent="0" algn="ctr">
              <a:lnSpc>
                <a:spcPts val="3150"/>
              </a:lnSpc>
              <a:buNone/>
            </a:pPr>
            <a:endParaRPr lang="en-US" sz="2250" dirty="0"/>
          </a:p>
        </p:txBody>
      </p:sp>
      <p:sp>
        <p:nvSpPr>
          <p:cNvPr id="5" name="Shape 2"/>
          <p:cNvSpPr/>
          <p:nvPr/>
        </p:nvSpPr>
        <p:spPr>
          <a:xfrm>
            <a:off x="4269581" y="2976563"/>
            <a:ext cx="604838" cy="114300"/>
          </a:xfrm>
          <a:prstGeom prst="rect">
            <a:avLst/>
          </a:prstGeom>
          <a:solidFill>
            <a:srgbClr val="4D8DC5"/>
          </a:solidFill>
        </p:spPr>
      </p:sp>
      <p:sp>
        <p:nvSpPr>
          <p:cNvPr id="6" name="Text 3"/>
          <p:cNvSpPr/>
          <p:nvPr/>
        </p:nvSpPr>
        <p:spPr>
          <a:xfrm>
            <a:off x="571500" y="3424238"/>
            <a:ext cx="8001000" cy="219075"/>
          </a:xfrm>
          <a:prstGeom prst="rect">
            <a:avLst/>
          </a:prstGeom>
          <a:noFill/>
        </p:spPr>
        <p:txBody>
          <a:bodyPr vert="horz" wrap="square" lIns="0" tIns="0" rIns="0" bIns="0" rtlCol="0" anchor="ctr"/>
          <a:lstStyle/>
          <a:p>
            <a:pPr marL="0" indent="0" algn="ctr">
              <a:lnSpc>
                <a:spcPts val="1725"/>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通义智能PPT</a:t>
            </a:r>
            <a:endParaRPr lang="en-US"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7010400"/>
          </a:xfrm>
          <a:prstGeom prst="rect">
            <a:avLst/>
          </a:prstGeom>
          <a:solidFill>
            <a:srgbClr val="FFFFFF"/>
          </a:solidFill>
        </p:spPr>
      </p:sp>
      <p:pic>
        <p:nvPicPr>
          <p:cNvPr id="3" name="Image 0" descr="preencoded.png"/>
          <p:cNvPicPr>
            <a:picLocks noChangeAspect="1"/>
          </p:cNvPicPr>
          <p:nvPr/>
        </p:nvPicPr>
        <p:blipFill>
          <a:blip r:embed="rId1"/>
          <a:srcRect l="13315" r="13315"/>
          <a:stretch>
            <a:fillRect/>
          </a:stretch>
        </p:blipFill>
        <p:spPr>
          <a:xfrm>
            <a:off x="0" y="0"/>
            <a:ext cx="9144000" cy="7010400"/>
          </a:xfrm>
          <a:prstGeom prst="rect">
            <a:avLst/>
          </a:prstGeom>
        </p:spPr>
      </p:pic>
      <p:sp>
        <p:nvSpPr>
          <p:cNvPr id="5" name="Text 1"/>
          <p:cNvSpPr/>
          <p:nvPr/>
        </p:nvSpPr>
        <p:spPr>
          <a:xfrm>
            <a:off x="571500" y="285750"/>
            <a:ext cx="40386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四种裁剪情况的详细分析</a:t>
            </a:r>
            <a:endParaRPr lang="en-US" sz="2250" dirty="0"/>
          </a:p>
        </p:txBody>
      </p:sp>
      <p:sp>
        <p:nvSpPr>
          <p:cNvPr id="6" name="Text 2"/>
          <p:cNvSpPr/>
          <p:nvPr/>
        </p:nvSpPr>
        <p:spPr>
          <a:xfrm>
            <a:off x="571500" y="742950"/>
            <a:ext cx="40386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custDataLst>
              <p:tags r:id="rId2"/>
            </p:custDataLst>
          </p:nvPr>
        </p:nvPicPr>
        <p:blipFill>
          <a:blip r:embed="rId3"/>
          <a:srcRect/>
          <a:stretch>
            <a:fillRect/>
          </a:stretch>
        </p:blipFill>
        <p:spPr>
          <a:xfrm>
            <a:off x="400050" y="1162050"/>
            <a:ext cx="4105275" cy="1409700"/>
          </a:xfrm>
          <a:prstGeom prst="rect">
            <a:avLst/>
          </a:prstGeom>
        </p:spPr>
      </p:pic>
      <p:sp>
        <p:nvSpPr>
          <p:cNvPr id="8" name="Text 3"/>
          <p:cNvSpPr/>
          <p:nvPr>
            <p:custDataLst>
              <p:tags r:id="rId4"/>
            </p:custDataLst>
          </p:nvPr>
        </p:nvSpPr>
        <p:spPr>
          <a:xfrm>
            <a:off x="1800225" y="1473994"/>
            <a:ext cx="2505075" cy="252413"/>
          </a:xfrm>
          <a:prstGeom prst="rect">
            <a:avLst/>
          </a:prstGeom>
          <a:noFill/>
        </p:spPr>
        <p:txBody>
          <a:bodyPr vert="horz" wrap="square" lIns="0" tIns="0" rIns="0" bIns="0" rtlCol="0" anchor="ctr"/>
          <a:lstStyle/>
          <a:p>
            <a:pPr marL="0" indent="0">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Case 1: 内部穿越</a:t>
            </a:r>
            <a:endParaRPr lang="en-US" sz="1200" dirty="0"/>
          </a:p>
        </p:txBody>
      </p:sp>
      <p:sp>
        <p:nvSpPr>
          <p:cNvPr id="9" name="Text 4"/>
          <p:cNvSpPr/>
          <p:nvPr>
            <p:custDataLst>
              <p:tags r:id="rId5"/>
            </p:custDataLst>
          </p:nvPr>
        </p:nvSpPr>
        <p:spPr>
          <a:xfrm>
            <a:off x="1800225" y="1764506"/>
            <a:ext cx="2505075"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当多边形边两端均在窗口内，直接保留终点，体现完整性。</a:t>
            </a:r>
            <a:endParaRPr lang="en-US" sz="1050" dirty="0"/>
          </a:p>
        </p:txBody>
      </p:sp>
      <p:pic>
        <p:nvPicPr>
          <p:cNvPr id="10" name="Image 3" descr="preencoded.png"/>
          <p:cNvPicPr>
            <a:picLocks noChangeAspect="1"/>
          </p:cNvPicPr>
          <p:nvPr>
            <p:custDataLst>
              <p:tags r:id="rId6"/>
            </p:custDataLst>
          </p:nvPr>
        </p:nvPicPr>
        <p:blipFill>
          <a:blip r:embed="rId7"/>
          <a:srcRect/>
          <a:stretch>
            <a:fillRect/>
          </a:stretch>
        </p:blipFill>
        <p:spPr>
          <a:xfrm>
            <a:off x="400050" y="2571750"/>
            <a:ext cx="4105275" cy="1409700"/>
          </a:xfrm>
          <a:prstGeom prst="rect">
            <a:avLst/>
          </a:prstGeom>
        </p:spPr>
      </p:pic>
      <p:sp>
        <p:nvSpPr>
          <p:cNvPr id="11" name="Text 5"/>
          <p:cNvSpPr/>
          <p:nvPr>
            <p:custDataLst>
              <p:tags r:id="rId8"/>
            </p:custDataLst>
          </p:nvPr>
        </p:nvSpPr>
        <p:spPr>
          <a:xfrm>
            <a:off x="1800225" y="2883694"/>
            <a:ext cx="2505075" cy="252413"/>
          </a:xfrm>
          <a:prstGeom prst="rect">
            <a:avLst/>
          </a:prstGeom>
          <a:noFill/>
        </p:spPr>
        <p:txBody>
          <a:bodyPr vert="horz" wrap="square" lIns="0" tIns="0" rIns="0" bIns="0" rtlCol="0" anchor="ctr"/>
          <a:lstStyle/>
          <a:p>
            <a:pPr marL="0" indent="0">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Case 2: 出口裁剪</a:t>
            </a:r>
            <a:endParaRPr lang="en-US" sz="1200" dirty="0"/>
          </a:p>
        </p:txBody>
      </p:sp>
      <p:sp>
        <p:nvSpPr>
          <p:cNvPr id="12" name="Text 6"/>
          <p:cNvSpPr/>
          <p:nvPr>
            <p:custDataLst>
              <p:tags r:id="rId9"/>
            </p:custDataLst>
          </p:nvPr>
        </p:nvSpPr>
        <p:spPr>
          <a:xfrm>
            <a:off x="1800225" y="3174206"/>
            <a:ext cx="2505075"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若一边端点在窗口内，另一边在窗口外，计算交点并输出，实现精确裁剪。</a:t>
            </a:r>
            <a:endParaRPr lang="en-US" sz="1050" dirty="0"/>
          </a:p>
        </p:txBody>
      </p:sp>
      <p:pic>
        <p:nvPicPr>
          <p:cNvPr id="13" name="Image 4" descr="preencoded.png"/>
          <p:cNvPicPr>
            <a:picLocks noChangeAspect="1"/>
          </p:cNvPicPr>
          <p:nvPr>
            <p:custDataLst>
              <p:tags r:id="rId10"/>
            </p:custDataLst>
          </p:nvPr>
        </p:nvPicPr>
        <p:blipFill>
          <a:blip r:embed="rId11"/>
          <a:srcRect/>
          <a:stretch>
            <a:fillRect/>
          </a:stretch>
        </p:blipFill>
        <p:spPr>
          <a:xfrm>
            <a:off x="400050" y="3981450"/>
            <a:ext cx="4105275" cy="1409700"/>
          </a:xfrm>
          <a:prstGeom prst="rect">
            <a:avLst/>
          </a:prstGeom>
        </p:spPr>
      </p:pic>
      <p:sp>
        <p:nvSpPr>
          <p:cNvPr id="14" name="Text 7"/>
          <p:cNvSpPr/>
          <p:nvPr>
            <p:custDataLst>
              <p:tags r:id="rId12"/>
            </p:custDataLst>
          </p:nvPr>
        </p:nvSpPr>
        <p:spPr>
          <a:xfrm>
            <a:off x="1800225" y="4293394"/>
            <a:ext cx="2505075" cy="252413"/>
          </a:xfrm>
          <a:prstGeom prst="rect">
            <a:avLst/>
          </a:prstGeom>
          <a:noFill/>
        </p:spPr>
        <p:txBody>
          <a:bodyPr vert="horz" wrap="square" lIns="0" tIns="0" rIns="0" bIns="0" rtlCol="0" anchor="ctr"/>
          <a:lstStyle/>
          <a:p>
            <a:pPr marL="0" indent="0">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Case 3: 入口裁剪</a:t>
            </a:r>
            <a:endParaRPr lang="en-US" sz="1200" dirty="0"/>
          </a:p>
        </p:txBody>
      </p:sp>
      <p:sp>
        <p:nvSpPr>
          <p:cNvPr id="15" name="Text 8"/>
          <p:cNvSpPr/>
          <p:nvPr>
            <p:custDataLst>
              <p:tags r:id="rId13"/>
            </p:custDataLst>
          </p:nvPr>
        </p:nvSpPr>
        <p:spPr>
          <a:xfrm>
            <a:off x="1800225" y="4583906"/>
            <a:ext cx="2505075"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从窗口外至内，先输出交点再终点，确保边界过渡平滑。</a:t>
            </a:r>
            <a:endParaRPr lang="en-US" sz="1050" dirty="0"/>
          </a:p>
        </p:txBody>
      </p:sp>
      <p:pic>
        <p:nvPicPr>
          <p:cNvPr id="16" name="Image 5" descr="preencoded.png"/>
          <p:cNvPicPr>
            <a:picLocks noChangeAspect="1"/>
          </p:cNvPicPr>
          <p:nvPr>
            <p:custDataLst>
              <p:tags r:id="rId14"/>
            </p:custDataLst>
          </p:nvPr>
        </p:nvPicPr>
        <p:blipFill>
          <a:blip r:embed="rId15"/>
          <a:srcRect/>
          <a:stretch>
            <a:fillRect/>
          </a:stretch>
        </p:blipFill>
        <p:spPr>
          <a:xfrm>
            <a:off x="400050" y="5391150"/>
            <a:ext cx="4105275" cy="1409700"/>
          </a:xfrm>
          <a:prstGeom prst="rect">
            <a:avLst/>
          </a:prstGeom>
        </p:spPr>
      </p:pic>
      <p:sp>
        <p:nvSpPr>
          <p:cNvPr id="17" name="Text 9"/>
          <p:cNvSpPr/>
          <p:nvPr>
            <p:custDataLst>
              <p:tags r:id="rId16"/>
            </p:custDataLst>
          </p:nvPr>
        </p:nvSpPr>
        <p:spPr>
          <a:xfrm>
            <a:off x="1800225" y="5703094"/>
            <a:ext cx="2505075" cy="252413"/>
          </a:xfrm>
          <a:prstGeom prst="rect">
            <a:avLst/>
          </a:prstGeom>
          <a:noFill/>
        </p:spPr>
        <p:txBody>
          <a:bodyPr vert="horz" wrap="square" lIns="0" tIns="0" rIns="0" bIns="0" rtlCol="0" anchor="ctr"/>
          <a:lstStyle/>
          <a:p>
            <a:pPr marL="0" indent="0">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Case 4: 完全排除</a:t>
            </a:r>
            <a:endParaRPr lang="en-US" sz="1200" dirty="0"/>
          </a:p>
        </p:txBody>
      </p:sp>
      <p:sp>
        <p:nvSpPr>
          <p:cNvPr id="18" name="Text 10"/>
          <p:cNvSpPr/>
          <p:nvPr>
            <p:custDataLst>
              <p:tags r:id="rId17"/>
            </p:custDataLst>
          </p:nvPr>
        </p:nvSpPr>
        <p:spPr>
          <a:xfrm>
            <a:off x="1800225" y="5993606"/>
            <a:ext cx="2505075"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两端均在窗口外，忽略此边，避免无效数据干扰。</a:t>
            </a:r>
            <a:endParaRPr lang="en-US" sz="1050" dirty="0"/>
          </a:p>
        </p:txBody>
      </p:sp>
      <p:pic>
        <p:nvPicPr>
          <p:cNvPr id="20" name="图片 19"/>
          <p:cNvPicPr>
            <a:picLocks noChangeAspect="1"/>
          </p:cNvPicPr>
          <p:nvPr/>
        </p:nvPicPr>
        <p:blipFill>
          <a:blip r:embed="rId18"/>
          <a:stretch>
            <a:fillRect/>
          </a:stretch>
        </p:blipFill>
        <p:spPr>
          <a:xfrm>
            <a:off x="5085080" y="952500"/>
            <a:ext cx="2840355" cy="260794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7010400"/>
          </a:xfrm>
          <a:prstGeom prst="rect">
            <a:avLst/>
          </a:prstGeom>
          <a:solidFill>
            <a:srgbClr val="FFFFFF"/>
          </a:solidFill>
        </p:spPr>
      </p:sp>
      <p:pic>
        <p:nvPicPr>
          <p:cNvPr id="3" name="Image 0" descr="preencoded.png"/>
          <p:cNvPicPr>
            <a:picLocks noChangeAspect="1"/>
          </p:cNvPicPr>
          <p:nvPr/>
        </p:nvPicPr>
        <p:blipFill>
          <a:blip r:embed="rId1"/>
          <a:srcRect l="13315" r="13315"/>
          <a:stretch>
            <a:fillRect/>
          </a:stretch>
        </p:blipFill>
        <p:spPr>
          <a:xfrm>
            <a:off x="0" y="0"/>
            <a:ext cx="9144000" cy="7010400"/>
          </a:xfrm>
          <a:prstGeom prst="rect">
            <a:avLst/>
          </a:prstGeom>
        </p:spPr>
      </p:pic>
      <p:sp>
        <p:nvSpPr>
          <p:cNvPr id="5" name="Text 1"/>
          <p:cNvSpPr/>
          <p:nvPr/>
        </p:nvSpPr>
        <p:spPr>
          <a:xfrm>
            <a:off x="571500" y="285750"/>
            <a:ext cx="40386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四种裁剪情况的详细分析</a:t>
            </a:r>
            <a:endParaRPr lang="en-US" sz="2250" dirty="0"/>
          </a:p>
        </p:txBody>
      </p:sp>
      <p:sp>
        <p:nvSpPr>
          <p:cNvPr id="6" name="Text 2"/>
          <p:cNvSpPr/>
          <p:nvPr/>
        </p:nvSpPr>
        <p:spPr>
          <a:xfrm>
            <a:off x="571500" y="742950"/>
            <a:ext cx="40386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20" name="图片 19"/>
          <p:cNvPicPr>
            <a:picLocks noChangeAspect="1"/>
          </p:cNvPicPr>
          <p:nvPr/>
        </p:nvPicPr>
        <p:blipFill>
          <a:blip r:embed="rId2"/>
          <a:stretch>
            <a:fillRect/>
          </a:stretch>
        </p:blipFill>
        <p:spPr>
          <a:xfrm>
            <a:off x="571500" y="1333500"/>
            <a:ext cx="3587115" cy="3293745"/>
          </a:xfrm>
          <a:prstGeom prst="rect">
            <a:avLst/>
          </a:prstGeom>
        </p:spPr>
      </p:pic>
      <p:pic>
        <p:nvPicPr>
          <p:cNvPr id="4" name="图片 3"/>
          <p:cNvPicPr>
            <a:picLocks noChangeAspect="1"/>
          </p:cNvPicPr>
          <p:nvPr/>
        </p:nvPicPr>
        <p:blipFill>
          <a:blip r:embed="rId3"/>
          <a:stretch>
            <a:fillRect/>
          </a:stretch>
        </p:blipFill>
        <p:spPr>
          <a:xfrm>
            <a:off x="4933950" y="1333500"/>
            <a:ext cx="3990340" cy="3122295"/>
          </a:xfrm>
          <a:prstGeom prst="rect">
            <a:avLst/>
          </a:prstGeom>
        </p:spPr>
      </p:pic>
      <p:sp>
        <p:nvSpPr>
          <p:cNvPr id="8" name="Text 3"/>
          <p:cNvSpPr/>
          <p:nvPr>
            <p:custDataLst>
              <p:tags r:id="rId4"/>
            </p:custDataLst>
          </p:nvPr>
        </p:nvSpPr>
        <p:spPr>
          <a:xfrm>
            <a:off x="571500" y="4846479"/>
            <a:ext cx="2505075" cy="252413"/>
          </a:xfrm>
          <a:prstGeom prst="rect">
            <a:avLst/>
          </a:prstGeom>
          <a:noFill/>
        </p:spPr>
        <p:txBody>
          <a:bodyPr vert="horz" wrap="square" lIns="0" tIns="0" rIns="0" bIns="0" rtlCol="0" anchor="ctr"/>
          <a:p>
            <a:pPr marL="0" indent="0">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Case 1: 内部穿越</a:t>
            </a:r>
            <a:endParaRPr lang="en-US" sz="1200" dirty="0"/>
          </a:p>
        </p:txBody>
      </p:sp>
      <p:sp>
        <p:nvSpPr>
          <p:cNvPr id="9" name="Text 4"/>
          <p:cNvSpPr/>
          <p:nvPr>
            <p:custDataLst>
              <p:tags r:id="rId5"/>
            </p:custDataLst>
          </p:nvPr>
        </p:nvSpPr>
        <p:spPr>
          <a:xfrm>
            <a:off x="571500" y="5143341"/>
            <a:ext cx="2505075" cy="457200"/>
          </a:xfrm>
          <a:prstGeom prst="rect">
            <a:avLst/>
          </a:prstGeom>
          <a:noFill/>
        </p:spPr>
        <p:txBody>
          <a:bodyPr vert="horz" wrap="square" lIns="0" tIns="0" rIns="0" bIns="0" rtlCol="0" anchor="ctr"/>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当多边形边两端均在窗口内，直接保留终点，体现完整性。</a:t>
            </a:r>
            <a:endParaRPr lang="en-US" sz="1050" dirty="0"/>
          </a:p>
        </p:txBody>
      </p:sp>
      <p:sp>
        <p:nvSpPr>
          <p:cNvPr id="11" name="Text 5"/>
          <p:cNvSpPr/>
          <p:nvPr>
            <p:custDataLst>
              <p:tags r:id="rId6"/>
            </p:custDataLst>
          </p:nvPr>
        </p:nvSpPr>
        <p:spPr>
          <a:xfrm>
            <a:off x="5129530" y="4593749"/>
            <a:ext cx="2505075" cy="252413"/>
          </a:xfrm>
          <a:prstGeom prst="rect">
            <a:avLst/>
          </a:prstGeom>
          <a:noFill/>
        </p:spPr>
        <p:txBody>
          <a:bodyPr vert="horz" wrap="square" lIns="0" tIns="0" rIns="0" bIns="0" rtlCol="0" anchor="ctr"/>
          <a:p>
            <a:pPr marL="0" indent="0">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Case 2: 出口裁剪</a:t>
            </a:r>
            <a:endParaRPr lang="en-US" sz="1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7010400"/>
          </a:xfrm>
          <a:prstGeom prst="rect">
            <a:avLst/>
          </a:prstGeom>
          <a:solidFill>
            <a:srgbClr val="FFFFFF"/>
          </a:solidFill>
        </p:spPr>
      </p:sp>
      <p:pic>
        <p:nvPicPr>
          <p:cNvPr id="3" name="Image 0" descr="preencoded.png"/>
          <p:cNvPicPr>
            <a:picLocks noChangeAspect="1"/>
          </p:cNvPicPr>
          <p:nvPr/>
        </p:nvPicPr>
        <p:blipFill>
          <a:blip r:embed="rId1"/>
          <a:srcRect l="13315" r="13315"/>
          <a:stretch>
            <a:fillRect/>
          </a:stretch>
        </p:blipFill>
        <p:spPr>
          <a:xfrm>
            <a:off x="0" y="0"/>
            <a:ext cx="9144000" cy="7010400"/>
          </a:xfrm>
          <a:prstGeom prst="rect">
            <a:avLst/>
          </a:prstGeom>
        </p:spPr>
      </p:pic>
      <p:sp>
        <p:nvSpPr>
          <p:cNvPr id="5" name="Text 1"/>
          <p:cNvSpPr/>
          <p:nvPr/>
        </p:nvSpPr>
        <p:spPr>
          <a:xfrm>
            <a:off x="571500" y="285750"/>
            <a:ext cx="40386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四种裁剪情况的详细分析</a:t>
            </a:r>
            <a:endParaRPr lang="en-US" sz="2250" dirty="0"/>
          </a:p>
        </p:txBody>
      </p:sp>
      <p:sp>
        <p:nvSpPr>
          <p:cNvPr id="6" name="Text 2"/>
          <p:cNvSpPr/>
          <p:nvPr/>
        </p:nvSpPr>
        <p:spPr>
          <a:xfrm>
            <a:off x="571500" y="742950"/>
            <a:ext cx="40386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图片 6"/>
          <p:cNvPicPr>
            <a:picLocks noChangeAspect="1"/>
          </p:cNvPicPr>
          <p:nvPr/>
        </p:nvPicPr>
        <p:blipFill>
          <a:blip r:embed="rId2"/>
          <a:stretch>
            <a:fillRect/>
          </a:stretch>
        </p:blipFill>
        <p:spPr>
          <a:xfrm>
            <a:off x="714375" y="871220"/>
            <a:ext cx="3187065" cy="3343275"/>
          </a:xfrm>
          <a:prstGeom prst="rect">
            <a:avLst/>
          </a:prstGeom>
        </p:spPr>
      </p:pic>
      <p:pic>
        <p:nvPicPr>
          <p:cNvPr id="8" name="图片 7"/>
          <p:cNvPicPr>
            <a:picLocks noChangeAspect="1"/>
          </p:cNvPicPr>
          <p:nvPr/>
        </p:nvPicPr>
        <p:blipFill>
          <a:blip r:embed="rId3"/>
          <a:stretch>
            <a:fillRect/>
          </a:stretch>
        </p:blipFill>
        <p:spPr>
          <a:xfrm>
            <a:off x="5124450" y="885825"/>
            <a:ext cx="3531870" cy="332867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3314700"/>
            <a:ext cx="4762500" cy="666750"/>
          </a:xfrm>
          <a:prstGeom prst="rect">
            <a:avLst/>
          </a:prstGeom>
          <a:noFill/>
        </p:spPr>
        <p:txBody>
          <a:bodyPr vert="horz" wrap="square" lIns="0" tIns="0" rIns="0" bIns="0" rtlCol="0" anchor="ctr"/>
          <a:lstStyle/>
          <a:p>
            <a:pPr marL="0" indent="0" algn="l">
              <a:lnSpc>
                <a:spcPts val="5250"/>
              </a:lnSpc>
              <a:buNone/>
            </a:pPr>
            <a:r>
              <a:rPr lang="en-US" sz="37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算法步骤详解</a:t>
            </a:r>
            <a:endParaRPr lang="en-US" sz="3750" dirty="0"/>
          </a:p>
        </p:txBody>
      </p:sp>
      <p:sp>
        <p:nvSpPr>
          <p:cNvPr id="4" name="Shape 1"/>
          <p:cNvSpPr/>
          <p:nvPr/>
        </p:nvSpPr>
        <p:spPr>
          <a:xfrm>
            <a:off x="571500" y="4157662"/>
            <a:ext cx="4762500" cy="14288"/>
          </a:xfrm>
          <a:prstGeom prst="rect">
            <a:avLst/>
          </a:prstGeom>
          <a:solidFill>
            <a:srgbClr val="000000">
              <a:alpha val="30000"/>
            </a:srgbClr>
          </a:solidFill>
        </p:spPr>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22500" b="1" dirty="0">
                <a:solidFill>
                  <a:srgbClr val="FFFFFF">
                    <a:alpha val="94000"/>
                  </a:srgbClr>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225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6467475"/>
          </a:xfrm>
          <a:prstGeom prst="rect">
            <a:avLst/>
          </a:prstGeom>
          <a:solidFill>
            <a:srgbClr val="FFFFFF"/>
          </a:solidFill>
        </p:spPr>
      </p:sp>
      <p:pic>
        <p:nvPicPr>
          <p:cNvPr id="3" name="Image 0" descr="preencoded.png"/>
          <p:cNvPicPr>
            <a:picLocks noChangeAspect="1"/>
          </p:cNvPicPr>
          <p:nvPr/>
        </p:nvPicPr>
        <p:blipFill>
          <a:blip r:embed="rId1"/>
          <a:srcRect l="10236" r="10236"/>
          <a:stretch>
            <a:fillRect/>
          </a:stretch>
        </p:blipFill>
        <p:spPr>
          <a:xfrm>
            <a:off x="0" y="0"/>
            <a:ext cx="9144000" cy="6467475"/>
          </a:xfrm>
          <a:prstGeom prst="rect">
            <a:avLst/>
          </a:prstGeom>
        </p:spPr>
      </p:pic>
      <p:pic>
        <p:nvPicPr>
          <p:cNvPr id="4" name="Image 1" descr="preencoded.png"/>
          <p:cNvPicPr>
            <a:picLocks noChangeAspect="1"/>
          </p:cNvPicPr>
          <p:nvPr/>
        </p:nvPicPr>
        <p:blipFill>
          <a:blip r:embed="rId2"/>
          <a:srcRect l="20177" r="20177"/>
          <a:stretch>
            <a:fillRect/>
          </a:stretch>
        </p:blipFill>
        <p:spPr>
          <a:xfrm>
            <a:off x="0" y="0"/>
            <a:ext cx="3857625" cy="6467475"/>
          </a:xfrm>
          <a:prstGeom prst="rect">
            <a:avLst/>
          </a:prstGeom>
        </p:spPr>
      </p:pic>
      <p:sp>
        <p:nvSpPr>
          <p:cNvPr id="5" name="Text 1"/>
          <p:cNvSpPr/>
          <p:nvPr/>
        </p:nvSpPr>
        <p:spPr>
          <a:xfrm>
            <a:off x="4429125" y="285750"/>
            <a:ext cx="40386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初始化裁剪窗口与多边形</a:t>
            </a:r>
            <a:endParaRPr lang="en-US" sz="2250" dirty="0"/>
          </a:p>
        </p:txBody>
      </p:sp>
      <p:sp>
        <p:nvSpPr>
          <p:cNvPr id="6" name="Text 2"/>
          <p:cNvSpPr/>
          <p:nvPr/>
        </p:nvSpPr>
        <p:spPr>
          <a:xfrm>
            <a:off x="4429125" y="742950"/>
            <a:ext cx="40386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3"/>
          <a:srcRect/>
          <a:stretch>
            <a:fillRect/>
          </a:stretch>
        </p:blipFill>
        <p:spPr>
          <a:xfrm>
            <a:off x="4257675" y="1162050"/>
            <a:ext cx="2052637" cy="2547938"/>
          </a:xfrm>
          <a:prstGeom prst="rect">
            <a:avLst/>
          </a:prstGeom>
        </p:spPr>
      </p:pic>
      <p:sp>
        <p:nvSpPr>
          <p:cNvPr id="8" name="Text 3"/>
          <p:cNvSpPr/>
          <p:nvPr/>
        </p:nvSpPr>
        <p:spPr>
          <a:xfrm>
            <a:off x="4610100" y="1943100"/>
            <a:ext cx="1347788"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定义裁剪窗口</a:t>
            </a:r>
            <a:endParaRPr lang="en-US" sz="1200" dirty="0"/>
          </a:p>
        </p:txBody>
      </p:sp>
      <p:sp>
        <p:nvSpPr>
          <p:cNvPr id="9" name="Text 4"/>
          <p:cNvSpPr/>
          <p:nvPr/>
        </p:nvSpPr>
        <p:spPr>
          <a:xfrm>
            <a:off x="4610100" y="2233613"/>
            <a:ext cx="1347788" cy="10858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首先，明确裁剪窗口的几何形状，通常是矩形，其边界定义了多边形裁剪的有效区域。</a:t>
            </a:r>
            <a:endParaRPr lang="en-US" sz="1050" dirty="0"/>
          </a:p>
        </p:txBody>
      </p:sp>
      <p:pic>
        <p:nvPicPr>
          <p:cNvPr id="10" name="Image 3" descr="preencoded.png"/>
          <p:cNvPicPr>
            <a:picLocks noChangeAspect="1"/>
          </p:cNvPicPr>
          <p:nvPr/>
        </p:nvPicPr>
        <p:blipFill>
          <a:blip r:embed="rId4"/>
          <a:srcRect/>
          <a:stretch>
            <a:fillRect/>
          </a:stretch>
        </p:blipFill>
        <p:spPr>
          <a:xfrm>
            <a:off x="6310312" y="1162050"/>
            <a:ext cx="2052637" cy="2547938"/>
          </a:xfrm>
          <a:prstGeom prst="rect">
            <a:avLst/>
          </a:prstGeom>
        </p:spPr>
      </p:pic>
      <p:sp>
        <p:nvSpPr>
          <p:cNvPr id="11" name="Text 5"/>
          <p:cNvSpPr/>
          <p:nvPr/>
        </p:nvSpPr>
        <p:spPr>
          <a:xfrm>
            <a:off x="6662738" y="1943100"/>
            <a:ext cx="1347788"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确定多边形</a:t>
            </a:r>
            <a:endParaRPr lang="en-US" sz="1200" dirty="0"/>
          </a:p>
        </p:txBody>
      </p:sp>
      <p:sp>
        <p:nvSpPr>
          <p:cNvPr id="12" name="Text 6"/>
          <p:cNvSpPr/>
          <p:nvPr/>
        </p:nvSpPr>
        <p:spPr>
          <a:xfrm>
            <a:off x="6662738" y="2233613"/>
            <a:ext cx="1347788" cy="10858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识别待裁剪的多边形，由一系列顶点坐标组成，这些顶点按顺序连接形成封闭图形。</a:t>
            </a:r>
            <a:endParaRPr lang="en-US" sz="1050" dirty="0"/>
          </a:p>
        </p:txBody>
      </p:sp>
      <p:pic>
        <p:nvPicPr>
          <p:cNvPr id="13" name="Image 4" descr="preencoded.png"/>
          <p:cNvPicPr>
            <a:picLocks noChangeAspect="1"/>
          </p:cNvPicPr>
          <p:nvPr/>
        </p:nvPicPr>
        <p:blipFill>
          <a:blip r:embed="rId5"/>
          <a:srcRect/>
          <a:stretch>
            <a:fillRect/>
          </a:stretch>
        </p:blipFill>
        <p:spPr>
          <a:xfrm>
            <a:off x="4257675" y="3709988"/>
            <a:ext cx="2052637" cy="2547938"/>
          </a:xfrm>
          <a:prstGeom prst="rect">
            <a:avLst/>
          </a:prstGeom>
        </p:spPr>
      </p:pic>
      <p:sp>
        <p:nvSpPr>
          <p:cNvPr id="14" name="Text 7"/>
          <p:cNvSpPr/>
          <p:nvPr/>
        </p:nvSpPr>
        <p:spPr>
          <a:xfrm>
            <a:off x="4610100" y="4491038"/>
            <a:ext cx="1347788"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准备裁剪操作</a:t>
            </a:r>
            <a:endParaRPr lang="en-US" sz="1200" dirty="0"/>
          </a:p>
        </p:txBody>
      </p:sp>
      <p:sp>
        <p:nvSpPr>
          <p:cNvPr id="15" name="Text 8"/>
          <p:cNvSpPr/>
          <p:nvPr/>
        </p:nvSpPr>
        <p:spPr>
          <a:xfrm>
            <a:off x="4610100" y="4781550"/>
            <a:ext cx="1347788" cy="10858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设置初始状态，包括多边形的顶点列表和裁剪窗口的边界信息，为后续的裁剪步骤做好准备。</a:t>
            </a:r>
            <a:endParaRPr lang="en-US" sz="10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逐边裁剪的实施策略</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2"/>
          <a:srcRect/>
          <a:stretch>
            <a:fillRect/>
          </a:stretch>
        </p:blipFill>
        <p:spPr>
          <a:xfrm>
            <a:off x="400050" y="2019300"/>
            <a:ext cx="2781151" cy="2338388"/>
          </a:xfrm>
          <a:prstGeom prst="rect">
            <a:avLst/>
          </a:prstGeom>
        </p:spPr>
      </p:pic>
      <p:sp>
        <p:nvSpPr>
          <p:cNvPr id="7" name="Text 3"/>
          <p:cNvSpPr/>
          <p:nvPr/>
        </p:nvSpPr>
        <p:spPr>
          <a:xfrm>
            <a:off x="752475" y="2869406"/>
            <a:ext cx="2076301"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裁剪边的选择</a:t>
            </a:r>
            <a:endParaRPr lang="en-US" sz="1200" dirty="0"/>
          </a:p>
        </p:txBody>
      </p:sp>
      <p:sp>
        <p:nvSpPr>
          <p:cNvPr id="8" name="Text 4"/>
          <p:cNvSpPr/>
          <p:nvPr/>
        </p:nvSpPr>
        <p:spPr>
          <a:xfrm>
            <a:off x="752475" y="3159919"/>
            <a:ext cx="2076301"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按顺序选取裁剪窗口的每条边作为裁剪边界，通常从顶部开始，顺时针或逆时针移动至其余三边。</a:t>
            </a:r>
            <a:endParaRPr lang="en-US" sz="1050" dirty="0"/>
          </a:p>
        </p:txBody>
      </p:sp>
      <p:pic>
        <p:nvPicPr>
          <p:cNvPr id="9" name="Image 2" descr="preencoded.png"/>
          <p:cNvPicPr>
            <a:picLocks noChangeAspect="1"/>
          </p:cNvPicPr>
          <p:nvPr/>
        </p:nvPicPr>
        <p:blipFill>
          <a:blip r:embed="rId3"/>
          <a:srcRect/>
          <a:stretch>
            <a:fillRect/>
          </a:stretch>
        </p:blipFill>
        <p:spPr>
          <a:xfrm>
            <a:off x="3181201" y="2019300"/>
            <a:ext cx="2781151" cy="2338388"/>
          </a:xfrm>
          <a:prstGeom prst="rect">
            <a:avLst/>
          </a:prstGeom>
        </p:spPr>
      </p:pic>
      <p:sp>
        <p:nvSpPr>
          <p:cNvPr id="10" name="Text 5"/>
          <p:cNvSpPr/>
          <p:nvPr/>
        </p:nvSpPr>
        <p:spPr>
          <a:xfrm>
            <a:off x="3533626" y="2800350"/>
            <a:ext cx="2076301"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多边形边的处理</a:t>
            </a:r>
            <a:endParaRPr lang="en-US" sz="1200" dirty="0"/>
          </a:p>
        </p:txBody>
      </p:sp>
      <p:sp>
        <p:nvSpPr>
          <p:cNvPr id="11" name="Text 6"/>
          <p:cNvSpPr/>
          <p:nvPr/>
        </p:nvSpPr>
        <p:spPr>
          <a:xfrm>
            <a:off x="3533626" y="3090863"/>
            <a:ext cx="2076301" cy="8763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针对多边形的每条边，依据其与当前裁剪边的关系，执行精确的裁剪操作，可能包括交点计算和顶点输出。</a:t>
            </a:r>
            <a:endParaRPr lang="en-US" sz="1050" dirty="0"/>
          </a:p>
        </p:txBody>
      </p:sp>
      <p:pic>
        <p:nvPicPr>
          <p:cNvPr id="12" name="Image 3" descr="preencoded.png"/>
          <p:cNvPicPr>
            <a:picLocks noChangeAspect="1"/>
          </p:cNvPicPr>
          <p:nvPr/>
        </p:nvPicPr>
        <p:blipFill>
          <a:blip r:embed="rId4"/>
          <a:srcRect/>
          <a:stretch>
            <a:fillRect/>
          </a:stretch>
        </p:blipFill>
        <p:spPr>
          <a:xfrm>
            <a:off x="5962352" y="2019300"/>
            <a:ext cx="2781151" cy="2338388"/>
          </a:xfrm>
          <a:prstGeom prst="rect">
            <a:avLst/>
          </a:prstGeom>
        </p:spPr>
      </p:pic>
      <p:sp>
        <p:nvSpPr>
          <p:cNvPr id="13" name="Text 7"/>
          <p:cNvSpPr/>
          <p:nvPr/>
        </p:nvSpPr>
        <p:spPr>
          <a:xfrm>
            <a:off x="6314777" y="2869406"/>
            <a:ext cx="2076301"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迭代更新</a:t>
            </a:r>
            <a:endParaRPr lang="en-US" sz="1200" dirty="0"/>
          </a:p>
        </p:txBody>
      </p:sp>
      <p:sp>
        <p:nvSpPr>
          <p:cNvPr id="14" name="Text 8"/>
          <p:cNvSpPr/>
          <p:nvPr/>
        </p:nvSpPr>
        <p:spPr>
          <a:xfrm>
            <a:off x="6314777" y="3159919"/>
            <a:ext cx="2076301"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每次裁剪后，更新多边形的顶点列表，移除不再适用的顶点，准备处理下一条裁剪边界。</a:t>
            </a:r>
            <a:endParaRPr lang="en-US" sz="10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2"/>
          <a:srcRect t="16146" b="16146"/>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迭代处理与结果输出</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7" name="Text 3"/>
          <p:cNvSpPr/>
          <p:nvPr/>
        </p:nvSpPr>
        <p:spPr>
          <a:xfrm>
            <a:off x="571500" y="2000250"/>
            <a:ext cx="1714500"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4D8DC5"/>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200" dirty="0"/>
          </a:p>
        </p:txBody>
      </p:sp>
      <p:sp>
        <p:nvSpPr>
          <p:cNvPr id="8" name="Text 4"/>
          <p:cNvSpPr/>
          <p:nvPr/>
        </p:nvSpPr>
        <p:spPr>
          <a:xfrm>
            <a:off x="571500" y="2328863"/>
            <a:ext cx="17145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更新顶点列表</a:t>
            </a:r>
            <a:endParaRPr lang="en-US" sz="1200" dirty="0"/>
          </a:p>
        </p:txBody>
      </p:sp>
      <p:sp>
        <p:nvSpPr>
          <p:cNvPr id="9" name="Text 5"/>
          <p:cNvSpPr/>
          <p:nvPr/>
        </p:nvSpPr>
        <p:spPr>
          <a:xfrm>
            <a:off x="571500" y="2576513"/>
            <a:ext cx="1714500" cy="83820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每次裁剪后，更新多边形的顶点列表，移除不再适用的顶点，添加新计算出的交点。</a:t>
            </a:r>
            <a:endParaRPr lang="en-US" sz="1050" dirty="0"/>
          </a:p>
        </p:txBody>
      </p:sp>
      <p:sp>
        <p:nvSpPr>
          <p:cNvPr id="10" name="Text 6"/>
          <p:cNvSpPr/>
          <p:nvPr/>
        </p:nvSpPr>
        <p:spPr>
          <a:xfrm>
            <a:off x="2667000" y="2000250"/>
            <a:ext cx="1714500"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4D8DC5"/>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200" dirty="0"/>
          </a:p>
        </p:txBody>
      </p:sp>
      <p:sp>
        <p:nvSpPr>
          <p:cNvPr id="11" name="Text 7"/>
          <p:cNvSpPr/>
          <p:nvPr/>
        </p:nvSpPr>
        <p:spPr>
          <a:xfrm>
            <a:off x="2667000" y="2328863"/>
            <a:ext cx="17145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循环裁剪边界</a:t>
            </a:r>
            <a:endParaRPr lang="en-US" sz="1200" dirty="0"/>
          </a:p>
        </p:txBody>
      </p:sp>
      <p:sp>
        <p:nvSpPr>
          <p:cNvPr id="12" name="Text 8"/>
          <p:cNvSpPr/>
          <p:nvPr/>
        </p:nvSpPr>
        <p:spPr>
          <a:xfrm>
            <a:off x="2667000" y="2576513"/>
            <a:ext cx="1714500" cy="83820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按顺序处理每个裁剪边界，直至所有边界都被遍历，确保多边形完全适应裁剪窗口。</a:t>
            </a:r>
            <a:endParaRPr lang="en-US" sz="1050" dirty="0"/>
          </a:p>
        </p:txBody>
      </p:sp>
      <p:sp>
        <p:nvSpPr>
          <p:cNvPr id="13" name="Text 9"/>
          <p:cNvSpPr/>
          <p:nvPr/>
        </p:nvSpPr>
        <p:spPr>
          <a:xfrm>
            <a:off x="4762500" y="2000250"/>
            <a:ext cx="1714500"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4D8DC5"/>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200" dirty="0"/>
          </a:p>
        </p:txBody>
      </p:sp>
      <p:sp>
        <p:nvSpPr>
          <p:cNvPr id="14" name="Text 10"/>
          <p:cNvSpPr/>
          <p:nvPr/>
        </p:nvSpPr>
        <p:spPr>
          <a:xfrm>
            <a:off x="4762500" y="2328863"/>
            <a:ext cx="17145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结果验证</a:t>
            </a:r>
            <a:endParaRPr lang="en-US" sz="1200" dirty="0"/>
          </a:p>
        </p:txBody>
      </p:sp>
      <p:sp>
        <p:nvSpPr>
          <p:cNvPr id="15" name="Text 11"/>
          <p:cNvSpPr/>
          <p:nvPr/>
        </p:nvSpPr>
        <p:spPr>
          <a:xfrm>
            <a:off x="4762500" y="2576513"/>
            <a:ext cx="1714500" cy="62865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检查最终顶点列表，确认所有顶点均位于裁剪窗口内，保证裁剪效果的准确性。</a:t>
            </a:r>
            <a:endParaRPr lang="en-US" sz="1050" dirty="0"/>
          </a:p>
        </p:txBody>
      </p:sp>
      <p:sp>
        <p:nvSpPr>
          <p:cNvPr id="16" name="Text 12"/>
          <p:cNvSpPr/>
          <p:nvPr/>
        </p:nvSpPr>
        <p:spPr>
          <a:xfrm>
            <a:off x="6858000" y="2000250"/>
            <a:ext cx="1714500"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4D8DC5"/>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200" dirty="0"/>
          </a:p>
        </p:txBody>
      </p:sp>
      <p:sp>
        <p:nvSpPr>
          <p:cNvPr id="17" name="Text 13"/>
          <p:cNvSpPr/>
          <p:nvPr/>
        </p:nvSpPr>
        <p:spPr>
          <a:xfrm>
            <a:off x="6858000" y="2328863"/>
            <a:ext cx="17145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输出裁剪结果</a:t>
            </a:r>
            <a:endParaRPr lang="en-US" sz="1200" dirty="0"/>
          </a:p>
        </p:txBody>
      </p:sp>
      <p:sp>
        <p:nvSpPr>
          <p:cNvPr id="18" name="Text 14"/>
          <p:cNvSpPr/>
          <p:nvPr/>
        </p:nvSpPr>
        <p:spPr>
          <a:xfrm>
            <a:off x="6858000" y="2576513"/>
            <a:ext cx="1714500" cy="62865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输出最终的顶点列表，代表裁剪后的多边形，可用于后续图形渲染或进一步处理。</a:t>
            </a:r>
            <a:endParaRPr lang="en-US" sz="10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3314700"/>
            <a:ext cx="4762500" cy="666750"/>
          </a:xfrm>
          <a:prstGeom prst="rect">
            <a:avLst/>
          </a:prstGeom>
          <a:noFill/>
        </p:spPr>
        <p:txBody>
          <a:bodyPr vert="horz" wrap="square" lIns="0" tIns="0" rIns="0" bIns="0" rtlCol="0" anchor="ctr"/>
          <a:lstStyle/>
          <a:p>
            <a:pPr marL="0" indent="0" algn="l">
              <a:lnSpc>
                <a:spcPts val="5250"/>
              </a:lnSpc>
              <a:buNone/>
            </a:pPr>
            <a:r>
              <a:rPr lang="en-US" sz="37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图形示例与实践应用</a:t>
            </a:r>
            <a:endParaRPr lang="en-US" sz="3750" dirty="0"/>
          </a:p>
        </p:txBody>
      </p:sp>
      <p:sp>
        <p:nvSpPr>
          <p:cNvPr id="4" name="Shape 1"/>
          <p:cNvSpPr/>
          <p:nvPr/>
        </p:nvSpPr>
        <p:spPr>
          <a:xfrm>
            <a:off x="571500" y="4157662"/>
            <a:ext cx="4762500" cy="14288"/>
          </a:xfrm>
          <a:prstGeom prst="rect">
            <a:avLst/>
          </a:prstGeom>
          <a:solidFill>
            <a:srgbClr val="000000">
              <a:alpha val="30000"/>
            </a:srgbClr>
          </a:solidFill>
        </p:spPr>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22500" b="1" dirty="0">
                <a:solidFill>
                  <a:srgbClr val="FFFFFF">
                    <a:alpha val="94000"/>
                  </a:srgbClr>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225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6624638"/>
          </a:xfrm>
          <a:prstGeom prst="rect">
            <a:avLst/>
          </a:prstGeom>
          <a:solidFill>
            <a:srgbClr val="FFFFFF"/>
          </a:solidFill>
        </p:spPr>
      </p:sp>
      <p:pic>
        <p:nvPicPr>
          <p:cNvPr id="3" name="Image 0" descr="preencoded.png"/>
          <p:cNvPicPr>
            <a:picLocks noChangeAspect="1"/>
          </p:cNvPicPr>
          <p:nvPr/>
        </p:nvPicPr>
        <p:blipFill>
          <a:blip r:embed="rId1"/>
          <a:srcRect l="11179" r="11179"/>
          <a:stretch>
            <a:fillRect/>
          </a:stretch>
        </p:blipFill>
        <p:spPr>
          <a:xfrm>
            <a:off x="0" y="0"/>
            <a:ext cx="9144000" cy="6624638"/>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四种裁剪情况的图形演示</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2"/>
          <a:srcRect/>
          <a:stretch>
            <a:fillRect/>
          </a:stretch>
        </p:blipFill>
        <p:spPr>
          <a:xfrm>
            <a:off x="381000" y="1428750"/>
            <a:ext cx="8382000" cy="5005388"/>
          </a:xfrm>
          <a:prstGeom prst="rect">
            <a:avLst/>
          </a:prstGeom>
        </p:spPr>
      </p:pic>
      <p:sp>
        <p:nvSpPr>
          <p:cNvPr id="7" name="Text 3"/>
          <p:cNvSpPr/>
          <p:nvPr/>
        </p:nvSpPr>
        <p:spPr>
          <a:xfrm>
            <a:off x="1150590" y="3171825"/>
            <a:ext cx="476250" cy="304800"/>
          </a:xfrm>
          <a:prstGeom prst="rect">
            <a:avLst/>
          </a:prstGeom>
          <a:noFill/>
        </p:spPr>
        <p:txBody>
          <a:bodyPr vert="horz" wrap="square" lIns="0" tIns="0" rIns="0" bIns="0" rtlCol="0" anchor="ctr"/>
          <a:lstStyle/>
          <a:p>
            <a:pPr marL="0" indent="0" algn="ctr">
              <a:lnSpc>
                <a:spcPts val="1500"/>
              </a:lnSpc>
              <a:buNone/>
            </a:pPr>
            <a:r>
              <a:rPr lang="en-US" sz="1500" b="1" dirty="0">
                <a:solidFill>
                  <a:srgbClr val="3B9DF1"/>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500" dirty="0"/>
          </a:p>
        </p:txBody>
      </p:sp>
      <p:sp>
        <p:nvSpPr>
          <p:cNvPr id="8" name="Text 4"/>
          <p:cNvSpPr/>
          <p:nvPr/>
        </p:nvSpPr>
        <p:spPr>
          <a:xfrm>
            <a:off x="780752" y="4657725"/>
            <a:ext cx="1216075"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内部穿越记录</a:t>
            </a:r>
            <a:endParaRPr lang="en-US" sz="1200" dirty="0"/>
          </a:p>
        </p:txBody>
      </p:sp>
      <p:sp>
        <p:nvSpPr>
          <p:cNvPr id="9" name="Text 5"/>
          <p:cNvSpPr/>
          <p:nvPr/>
        </p:nvSpPr>
        <p:spPr>
          <a:xfrm>
            <a:off x="780752" y="4948237"/>
            <a:ext cx="1216075" cy="8763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当线段在多边形内部穿越时，记录其终点，确保内部边的完整性。</a:t>
            </a:r>
            <a:endParaRPr lang="en-US" sz="1050" dirty="0"/>
          </a:p>
        </p:txBody>
      </p:sp>
      <p:sp>
        <p:nvSpPr>
          <p:cNvPr id="10" name="Text 6"/>
          <p:cNvSpPr/>
          <p:nvPr/>
        </p:nvSpPr>
        <p:spPr>
          <a:xfrm>
            <a:off x="2404765" y="4024313"/>
            <a:ext cx="476250" cy="304800"/>
          </a:xfrm>
          <a:prstGeom prst="rect">
            <a:avLst/>
          </a:prstGeom>
          <a:noFill/>
        </p:spPr>
        <p:txBody>
          <a:bodyPr vert="horz" wrap="square" lIns="0" tIns="0" rIns="0" bIns="0" rtlCol="0" anchor="ctr"/>
          <a:lstStyle/>
          <a:p>
            <a:pPr marL="0" indent="0" algn="ctr">
              <a:lnSpc>
                <a:spcPts val="1500"/>
              </a:lnSpc>
              <a:buNone/>
            </a:pPr>
            <a:r>
              <a:rPr lang="en-US" sz="150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500" dirty="0"/>
          </a:p>
        </p:txBody>
      </p:sp>
      <p:sp>
        <p:nvSpPr>
          <p:cNvPr id="11" name="Text 7"/>
          <p:cNvSpPr/>
          <p:nvPr/>
        </p:nvSpPr>
        <p:spPr>
          <a:xfrm>
            <a:off x="2034927" y="1466850"/>
            <a:ext cx="1216075"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边界退出处理</a:t>
            </a:r>
            <a:endParaRPr lang="en-US" sz="1200" dirty="0"/>
          </a:p>
        </p:txBody>
      </p:sp>
      <p:sp>
        <p:nvSpPr>
          <p:cNvPr id="12" name="Text 8"/>
          <p:cNvSpPr/>
          <p:nvPr/>
        </p:nvSpPr>
        <p:spPr>
          <a:xfrm>
            <a:off x="2034927" y="1757362"/>
            <a:ext cx="1216075" cy="10858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当线段从多边形内部移至外部时，计算并输出交点，准确捕捉边界接触的瞬间。</a:t>
            </a:r>
            <a:endParaRPr lang="en-US" sz="1050" dirty="0"/>
          </a:p>
        </p:txBody>
      </p:sp>
      <p:sp>
        <p:nvSpPr>
          <p:cNvPr id="13" name="Text 9"/>
          <p:cNvSpPr/>
          <p:nvPr/>
        </p:nvSpPr>
        <p:spPr>
          <a:xfrm>
            <a:off x="3658939" y="3171825"/>
            <a:ext cx="476250" cy="304800"/>
          </a:xfrm>
          <a:prstGeom prst="rect">
            <a:avLst/>
          </a:prstGeom>
          <a:noFill/>
        </p:spPr>
        <p:txBody>
          <a:bodyPr vert="horz" wrap="square" lIns="0" tIns="0" rIns="0" bIns="0" rtlCol="0" anchor="ctr"/>
          <a:lstStyle/>
          <a:p>
            <a:pPr marL="0" indent="0" algn="ctr">
              <a:lnSpc>
                <a:spcPts val="1500"/>
              </a:lnSpc>
              <a:buNone/>
            </a:pPr>
            <a:r>
              <a:rPr lang="en-US" sz="1500" b="1" dirty="0">
                <a:solidFill>
                  <a:srgbClr val="639CFF"/>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500" dirty="0"/>
          </a:p>
        </p:txBody>
      </p:sp>
      <p:sp>
        <p:nvSpPr>
          <p:cNvPr id="14" name="Text 10"/>
          <p:cNvSpPr/>
          <p:nvPr/>
        </p:nvSpPr>
        <p:spPr>
          <a:xfrm>
            <a:off x="3289102" y="4657725"/>
            <a:ext cx="1216075"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边界进入操作</a:t>
            </a:r>
            <a:endParaRPr lang="en-US" sz="1200" dirty="0"/>
          </a:p>
        </p:txBody>
      </p:sp>
      <p:sp>
        <p:nvSpPr>
          <p:cNvPr id="15" name="Text 11"/>
          <p:cNvSpPr/>
          <p:nvPr/>
        </p:nvSpPr>
        <p:spPr>
          <a:xfrm>
            <a:off x="3289102" y="4948237"/>
            <a:ext cx="1216075" cy="12954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当线段从多边形外部进入内部时，先输出交点后终点，生动展现多边形边缘与窗口的动态交互。</a:t>
            </a:r>
            <a:endParaRPr lang="en-US" sz="1050" dirty="0"/>
          </a:p>
        </p:txBody>
      </p:sp>
      <p:sp>
        <p:nvSpPr>
          <p:cNvPr id="16" name="Text 12"/>
          <p:cNvSpPr/>
          <p:nvPr/>
        </p:nvSpPr>
        <p:spPr>
          <a:xfrm>
            <a:off x="4913114" y="4024313"/>
            <a:ext cx="476250" cy="304800"/>
          </a:xfrm>
          <a:prstGeom prst="rect">
            <a:avLst/>
          </a:prstGeom>
          <a:noFill/>
        </p:spPr>
        <p:txBody>
          <a:bodyPr vert="horz" wrap="square" lIns="0" tIns="0" rIns="0" bIns="0" rtlCol="0" anchor="ctr"/>
          <a:lstStyle/>
          <a:p>
            <a:pPr marL="0" indent="0" algn="ctr">
              <a:lnSpc>
                <a:spcPts val="1500"/>
              </a:lnSpc>
              <a:buNone/>
            </a:pPr>
            <a:r>
              <a:rPr lang="en-US" sz="1500" b="1" dirty="0">
                <a:solidFill>
                  <a:srgbClr val="687EFF"/>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500" dirty="0"/>
          </a:p>
        </p:txBody>
      </p:sp>
      <p:sp>
        <p:nvSpPr>
          <p:cNvPr id="17" name="Text 13"/>
          <p:cNvSpPr/>
          <p:nvPr/>
        </p:nvSpPr>
        <p:spPr>
          <a:xfrm>
            <a:off x="4543276" y="1466850"/>
            <a:ext cx="1216075"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完全外部忽略</a:t>
            </a:r>
            <a:endParaRPr lang="en-US" sz="1200" dirty="0"/>
          </a:p>
        </p:txBody>
      </p:sp>
      <p:sp>
        <p:nvSpPr>
          <p:cNvPr id="18" name="Text 14"/>
          <p:cNvSpPr/>
          <p:nvPr/>
        </p:nvSpPr>
        <p:spPr>
          <a:xfrm>
            <a:off x="4543276" y="1757362"/>
            <a:ext cx="1216075" cy="10858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当线段完全位于多边形外部时，不进行任何输出，保证裁剪结果的纯净性。</a:t>
            </a:r>
            <a:endParaRPr lang="en-US" sz="1050" dirty="0"/>
          </a:p>
        </p:txBody>
      </p:sp>
      <p:sp>
        <p:nvSpPr>
          <p:cNvPr id="19" name="Text 15"/>
          <p:cNvSpPr/>
          <p:nvPr/>
        </p:nvSpPr>
        <p:spPr>
          <a:xfrm>
            <a:off x="6167289" y="3171825"/>
            <a:ext cx="476250" cy="304800"/>
          </a:xfrm>
          <a:prstGeom prst="rect">
            <a:avLst/>
          </a:prstGeom>
          <a:noFill/>
        </p:spPr>
        <p:txBody>
          <a:bodyPr vert="horz" wrap="square" lIns="0" tIns="0" rIns="0" bIns="0" rtlCol="0" anchor="ctr"/>
          <a:lstStyle/>
          <a:p>
            <a:pPr marL="0" indent="0" algn="ctr">
              <a:lnSpc>
                <a:spcPts val="1500"/>
              </a:lnSpc>
              <a:buNone/>
            </a:pPr>
            <a:r>
              <a:rPr lang="en-US" sz="150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05</a:t>
            </a:r>
            <a:endParaRPr lang="en-US" sz="1500" dirty="0"/>
          </a:p>
        </p:txBody>
      </p:sp>
      <p:sp>
        <p:nvSpPr>
          <p:cNvPr id="20" name="Text 16"/>
          <p:cNvSpPr/>
          <p:nvPr/>
        </p:nvSpPr>
        <p:spPr>
          <a:xfrm>
            <a:off x="5797451" y="4657725"/>
            <a:ext cx="1216075"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多边形裁剪算法</a:t>
            </a:r>
            <a:endParaRPr lang="en-US" sz="1200" dirty="0"/>
          </a:p>
        </p:txBody>
      </p:sp>
      <p:sp>
        <p:nvSpPr>
          <p:cNvPr id="21" name="Text 17"/>
          <p:cNvSpPr/>
          <p:nvPr/>
        </p:nvSpPr>
        <p:spPr>
          <a:xfrm>
            <a:off x="5797451" y="4948237"/>
            <a:ext cx="1216075" cy="6667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通过四种不同情况的处理，实现对多边形的有效裁剪。</a:t>
            </a:r>
            <a:endParaRPr lang="en-US" sz="1050" dirty="0"/>
          </a:p>
        </p:txBody>
      </p:sp>
      <p:sp>
        <p:nvSpPr>
          <p:cNvPr id="22" name="Text 18"/>
          <p:cNvSpPr/>
          <p:nvPr/>
        </p:nvSpPr>
        <p:spPr>
          <a:xfrm>
            <a:off x="7421463" y="4024313"/>
            <a:ext cx="476250" cy="304800"/>
          </a:xfrm>
          <a:prstGeom prst="rect">
            <a:avLst/>
          </a:prstGeom>
          <a:noFill/>
        </p:spPr>
        <p:txBody>
          <a:bodyPr vert="horz" wrap="square" lIns="0" tIns="0" rIns="0" bIns="0" rtlCol="0" anchor="ctr"/>
          <a:lstStyle/>
          <a:p>
            <a:pPr marL="0" indent="0" algn="ctr">
              <a:lnSpc>
                <a:spcPts val="1500"/>
              </a:lnSpc>
              <a:buNone/>
            </a:pPr>
            <a:r>
              <a:rPr lang="en-US" sz="1500" b="1" dirty="0">
                <a:solidFill>
                  <a:srgbClr val="6644DF"/>
                </a:solidFill>
                <a:latin typeface="微软雅黑" panose="020B0503020204020204" pitchFamily="34" charset="-122"/>
                <a:ea typeface="微软雅黑" panose="020B0503020204020204" pitchFamily="34" charset="-122"/>
                <a:cs typeface="微软雅黑" panose="020B0503020204020204" pitchFamily="34" charset="-120"/>
              </a:rPr>
              <a:t>06</a:t>
            </a:r>
            <a:endParaRPr lang="en-US" sz="1500" dirty="0"/>
          </a:p>
        </p:txBody>
      </p:sp>
      <p:sp>
        <p:nvSpPr>
          <p:cNvPr id="23" name="Text 19"/>
          <p:cNvSpPr/>
          <p:nvPr/>
        </p:nvSpPr>
        <p:spPr>
          <a:xfrm>
            <a:off x="7051625" y="1466850"/>
            <a:ext cx="1216075"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动态交互呈现</a:t>
            </a:r>
            <a:endParaRPr lang="en-US" sz="1200" dirty="0"/>
          </a:p>
        </p:txBody>
      </p:sp>
      <p:sp>
        <p:nvSpPr>
          <p:cNvPr id="24" name="Text 20"/>
          <p:cNvSpPr/>
          <p:nvPr/>
        </p:nvSpPr>
        <p:spPr>
          <a:xfrm>
            <a:off x="7051625" y="1757362"/>
            <a:ext cx="1216075" cy="10858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算法不仅关注静态的几何位置，还注重多边形与窗口之间的动态交互过程。</a:t>
            </a:r>
            <a:endParaRPr lang="en-US" sz="10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2"/>
          <a:srcRect t="16146" b="16146"/>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算法在实际项目中的应用案例</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3"/>
          <a:srcRect/>
          <a:stretch>
            <a:fillRect/>
          </a:stretch>
        </p:blipFill>
        <p:spPr>
          <a:xfrm>
            <a:off x="1190625" y="2000250"/>
            <a:ext cx="476250" cy="476250"/>
          </a:xfrm>
          <a:prstGeom prst="rect">
            <a:avLst/>
          </a:prstGeom>
        </p:spPr>
      </p:pic>
      <p:sp>
        <p:nvSpPr>
          <p:cNvPr id="8" name="Text 3"/>
          <p:cNvSpPr/>
          <p:nvPr/>
        </p:nvSpPr>
        <p:spPr>
          <a:xfrm>
            <a:off x="571500" y="2590800"/>
            <a:ext cx="17145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游戏开发中的应用</a:t>
            </a:r>
            <a:endParaRPr lang="en-US" sz="1200" dirty="0"/>
          </a:p>
        </p:txBody>
      </p:sp>
      <p:sp>
        <p:nvSpPr>
          <p:cNvPr id="9" name="Text 4"/>
          <p:cNvSpPr/>
          <p:nvPr/>
        </p:nvSpPr>
        <p:spPr>
          <a:xfrm>
            <a:off x="571500" y="2838450"/>
            <a:ext cx="1714500" cy="104775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在游戏引擎中，Sutherland-Hodgman算法用于实时裁剪复杂的地形模型，确保只有可见部分被渲染，提高效率。</a:t>
            </a:r>
            <a:endParaRPr lang="en-US" sz="1050" dirty="0"/>
          </a:p>
        </p:txBody>
      </p:sp>
      <p:pic>
        <p:nvPicPr>
          <p:cNvPr id="10" name="Image 3" descr="preencoded.png"/>
          <p:cNvPicPr>
            <a:picLocks noChangeAspect="1"/>
          </p:cNvPicPr>
          <p:nvPr/>
        </p:nvPicPr>
        <p:blipFill>
          <a:blip r:embed="rId4"/>
          <a:srcRect/>
          <a:stretch>
            <a:fillRect/>
          </a:stretch>
        </p:blipFill>
        <p:spPr>
          <a:xfrm>
            <a:off x="3286125" y="2000250"/>
            <a:ext cx="476250" cy="476250"/>
          </a:xfrm>
          <a:prstGeom prst="rect">
            <a:avLst/>
          </a:prstGeom>
        </p:spPr>
      </p:pic>
      <p:sp>
        <p:nvSpPr>
          <p:cNvPr id="11" name="Text 5"/>
          <p:cNvSpPr/>
          <p:nvPr/>
        </p:nvSpPr>
        <p:spPr>
          <a:xfrm>
            <a:off x="2667000" y="2590800"/>
            <a:ext cx="17145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CAD系统中的整合</a:t>
            </a:r>
            <a:endParaRPr lang="en-US" sz="1200" dirty="0"/>
          </a:p>
        </p:txBody>
      </p:sp>
      <p:sp>
        <p:nvSpPr>
          <p:cNvPr id="12" name="Text 6"/>
          <p:cNvSpPr/>
          <p:nvPr/>
        </p:nvSpPr>
        <p:spPr>
          <a:xfrm>
            <a:off x="2667000" y="2838450"/>
            <a:ext cx="1714500" cy="83820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CAD软件利用此算法精确裁剪工程图纸上的多边形区域，实现自动化设计与修改，提升设计精度。</a:t>
            </a:r>
            <a:endParaRPr lang="en-US" sz="1050" dirty="0"/>
          </a:p>
        </p:txBody>
      </p:sp>
      <p:pic>
        <p:nvPicPr>
          <p:cNvPr id="13" name="Image 4" descr="preencoded.png"/>
          <p:cNvPicPr>
            <a:picLocks noChangeAspect="1"/>
          </p:cNvPicPr>
          <p:nvPr/>
        </p:nvPicPr>
        <p:blipFill>
          <a:blip r:embed="rId5"/>
          <a:srcRect/>
          <a:stretch>
            <a:fillRect/>
          </a:stretch>
        </p:blipFill>
        <p:spPr>
          <a:xfrm>
            <a:off x="5381625" y="2000250"/>
            <a:ext cx="476250" cy="476250"/>
          </a:xfrm>
          <a:prstGeom prst="rect">
            <a:avLst/>
          </a:prstGeom>
        </p:spPr>
      </p:pic>
      <p:sp>
        <p:nvSpPr>
          <p:cNvPr id="14" name="Text 7"/>
          <p:cNvSpPr/>
          <p:nvPr/>
        </p:nvSpPr>
        <p:spPr>
          <a:xfrm>
            <a:off x="4762500" y="2590800"/>
            <a:ext cx="17145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地理信息系统(GIS)的集成</a:t>
            </a:r>
            <a:endParaRPr lang="en-US" sz="1200" dirty="0"/>
          </a:p>
        </p:txBody>
      </p:sp>
      <p:sp>
        <p:nvSpPr>
          <p:cNvPr id="15" name="Text 8"/>
          <p:cNvSpPr/>
          <p:nvPr/>
        </p:nvSpPr>
        <p:spPr>
          <a:xfrm>
            <a:off x="4762500" y="2838450"/>
            <a:ext cx="1714500" cy="83820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GIS平台采用该算法处理卫星图像，自动识别并裁剪特定地理区域，支持城市规划与环境监测。</a:t>
            </a:r>
            <a:endParaRPr lang="en-US" sz="1050" dirty="0"/>
          </a:p>
        </p:txBody>
      </p:sp>
      <p:pic>
        <p:nvPicPr>
          <p:cNvPr id="16" name="Image 5" descr="preencoded.png"/>
          <p:cNvPicPr>
            <a:picLocks noChangeAspect="1"/>
          </p:cNvPicPr>
          <p:nvPr/>
        </p:nvPicPr>
        <p:blipFill>
          <a:blip r:embed="rId6"/>
          <a:srcRect/>
          <a:stretch>
            <a:fillRect/>
          </a:stretch>
        </p:blipFill>
        <p:spPr>
          <a:xfrm>
            <a:off x="7477125" y="2000250"/>
            <a:ext cx="476250" cy="476250"/>
          </a:xfrm>
          <a:prstGeom prst="rect">
            <a:avLst/>
          </a:prstGeom>
        </p:spPr>
      </p:pic>
      <p:sp>
        <p:nvSpPr>
          <p:cNvPr id="17" name="Text 9"/>
          <p:cNvSpPr/>
          <p:nvPr/>
        </p:nvSpPr>
        <p:spPr>
          <a:xfrm>
            <a:off x="6858000" y="2590800"/>
            <a:ext cx="17145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虚拟现实(VR)场景构建</a:t>
            </a:r>
            <a:endParaRPr lang="en-US" sz="1200" dirty="0"/>
          </a:p>
        </p:txBody>
      </p:sp>
      <p:sp>
        <p:nvSpPr>
          <p:cNvPr id="18" name="Text 10"/>
          <p:cNvSpPr/>
          <p:nvPr/>
        </p:nvSpPr>
        <p:spPr>
          <a:xfrm>
            <a:off x="6858000" y="2838450"/>
            <a:ext cx="1714500" cy="83820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VR应用中，算法帮助创建沉浸式环境，通过裁剪不必要的视觉元素，优化用户体验，减少延迟。</a:t>
            </a:r>
            <a:endParaRPr lang="en-US" sz="10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2"/>
          <a:srcRect t="6452" b="6452"/>
          <a:stretch>
            <a:fillRect/>
          </a:stretch>
        </p:blipFill>
        <p:spPr>
          <a:xfrm>
            <a:off x="0" y="0"/>
            <a:ext cx="2952750" cy="5143500"/>
          </a:xfrm>
          <a:prstGeom prst="rect">
            <a:avLst/>
          </a:prstGeom>
        </p:spPr>
      </p:pic>
      <p:sp>
        <p:nvSpPr>
          <p:cNvPr id="5" name="Text 1"/>
          <p:cNvSpPr/>
          <p:nvPr/>
        </p:nvSpPr>
        <p:spPr>
          <a:xfrm>
            <a:off x="571500" y="3433763"/>
            <a:ext cx="1857375" cy="666750"/>
          </a:xfrm>
          <a:prstGeom prst="rect">
            <a:avLst/>
          </a:prstGeom>
          <a:noFill/>
        </p:spPr>
        <p:txBody>
          <a:bodyPr vert="horz" wrap="square" lIns="0" tIns="0" rIns="0" bIns="0" rtlCol="0" anchor="ctr"/>
          <a:lstStyle/>
          <a:p>
            <a:pPr marL="0" indent="0" algn="l">
              <a:lnSpc>
                <a:spcPts val="5250"/>
              </a:lnSpc>
              <a:buNone/>
            </a:pPr>
            <a:r>
              <a:rPr lang="en-US" sz="37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content</a:t>
            </a:r>
            <a:endParaRPr lang="en-US" sz="3750" dirty="0"/>
          </a:p>
        </p:txBody>
      </p:sp>
      <p:sp>
        <p:nvSpPr>
          <p:cNvPr id="6" name="Text 2"/>
          <p:cNvSpPr/>
          <p:nvPr/>
        </p:nvSpPr>
        <p:spPr>
          <a:xfrm>
            <a:off x="571500" y="4176713"/>
            <a:ext cx="180975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目录</a:t>
            </a:r>
            <a:endParaRPr lang="en-US" sz="2250" dirty="0"/>
          </a:p>
        </p:txBody>
      </p:sp>
      <p:sp>
        <p:nvSpPr>
          <p:cNvPr id="7" name="Text 3"/>
          <p:cNvSpPr/>
          <p:nvPr/>
        </p:nvSpPr>
        <p:spPr>
          <a:xfrm>
            <a:off x="3524250" y="988219"/>
            <a:ext cx="352425" cy="333375"/>
          </a:xfrm>
          <a:prstGeom prst="rect">
            <a:avLst/>
          </a:prstGeom>
          <a:noFill/>
        </p:spPr>
        <p:txBody>
          <a:bodyPr vert="horz" wrap="square" lIns="0" tIns="0" rIns="0" bIns="0" rtlCol="0" anchor="ctr"/>
          <a:lstStyle/>
          <a:p>
            <a:pPr marL="0" indent="0" algn="l">
              <a:lnSpc>
                <a:spcPts val="3040"/>
              </a:lnSpc>
              <a:buNone/>
            </a:pPr>
            <a:r>
              <a:rPr lang="en-US" sz="1875" b="1" dirty="0">
                <a:solidFill>
                  <a:srgbClr val="4D8DC5"/>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875" dirty="0"/>
          </a:p>
        </p:txBody>
      </p:sp>
      <p:sp>
        <p:nvSpPr>
          <p:cNvPr id="8" name="Text 4"/>
          <p:cNvSpPr/>
          <p:nvPr/>
        </p:nvSpPr>
        <p:spPr>
          <a:xfrm>
            <a:off x="3990975" y="1059656"/>
            <a:ext cx="4581525"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算法概述</a:t>
            </a:r>
            <a:endParaRPr lang="en-US" sz="1200" dirty="0"/>
          </a:p>
        </p:txBody>
      </p:sp>
      <p:sp>
        <p:nvSpPr>
          <p:cNvPr id="9" name="Text 5"/>
          <p:cNvSpPr/>
          <p:nvPr/>
        </p:nvSpPr>
        <p:spPr>
          <a:xfrm>
            <a:off x="3990975" y="1307306"/>
            <a:ext cx="4581525"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10" name="Text 6"/>
          <p:cNvSpPr/>
          <p:nvPr/>
        </p:nvSpPr>
        <p:spPr>
          <a:xfrm>
            <a:off x="3524250" y="1616869"/>
            <a:ext cx="352425" cy="333375"/>
          </a:xfrm>
          <a:prstGeom prst="rect">
            <a:avLst/>
          </a:prstGeom>
          <a:noFill/>
        </p:spPr>
        <p:txBody>
          <a:bodyPr vert="horz" wrap="square" lIns="0" tIns="0" rIns="0" bIns="0" rtlCol="0" anchor="ctr"/>
          <a:lstStyle/>
          <a:p>
            <a:pPr marL="0" indent="0" algn="l">
              <a:lnSpc>
                <a:spcPts val="3040"/>
              </a:lnSpc>
              <a:buNone/>
            </a:pPr>
            <a:r>
              <a:rPr lang="en-US" sz="1875" b="1" dirty="0">
                <a:solidFill>
                  <a:srgbClr val="4D8DC5"/>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875" dirty="0"/>
          </a:p>
        </p:txBody>
      </p:sp>
      <p:sp>
        <p:nvSpPr>
          <p:cNvPr id="11" name="Text 7"/>
          <p:cNvSpPr/>
          <p:nvPr/>
        </p:nvSpPr>
        <p:spPr>
          <a:xfrm>
            <a:off x="3990975" y="1688306"/>
            <a:ext cx="4581525"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核心原理</a:t>
            </a:r>
            <a:endParaRPr lang="en-US" sz="1200" dirty="0"/>
          </a:p>
        </p:txBody>
      </p:sp>
      <p:sp>
        <p:nvSpPr>
          <p:cNvPr id="12" name="Text 8"/>
          <p:cNvSpPr/>
          <p:nvPr/>
        </p:nvSpPr>
        <p:spPr>
          <a:xfrm>
            <a:off x="3990975" y="1935956"/>
            <a:ext cx="4581525"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13" name="Text 9"/>
          <p:cNvSpPr/>
          <p:nvPr/>
        </p:nvSpPr>
        <p:spPr>
          <a:xfrm>
            <a:off x="3524250" y="2245519"/>
            <a:ext cx="352425" cy="333375"/>
          </a:xfrm>
          <a:prstGeom prst="rect">
            <a:avLst/>
          </a:prstGeom>
          <a:noFill/>
        </p:spPr>
        <p:txBody>
          <a:bodyPr vert="horz" wrap="square" lIns="0" tIns="0" rIns="0" bIns="0" rtlCol="0" anchor="ctr"/>
          <a:lstStyle/>
          <a:p>
            <a:pPr marL="0" indent="0" algn="l">
              <a:lnSpc>
                <a:spcPts val="3040"/>
              </a:lnSpc>
              <a:buNone/>
            </a:pPr>
            <a:r>
              <a:rPr lang="en-US" sz="1875" b="1" dirty="0">
                <a:solidFill>
                  <a:srgbClr val="4D8DC5"/>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875" dirty="0"/>
          </a:p>
        </p:txBody>
      </p:sp>
      <p:sp>
        <p:nvSpPr>
          <p:cNvPr id="14" name="Text 10"/>
          <p:cNvSpPr/>
          <p:nvPr/>
        </p:nvSpPr>
        <p:spPr>
          <a:xfrm>
            <a:off x="3990975" y="2316956"/>
            <a:ext cx="4581525"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算法步骤详解</a:t>
            </a:r>
            <a:endParaRPr lang="en-US" sz="1200" dirty="0"/>
          </a:p>
        </p:txBody>
      </p:sp>
      <p:sp>
        <p:nvSpPr>
          <p:cNvPr id="15" name="Text 11"/>
          <p:cNvSpPr/>
          <p:nvPr/>
        </p:nvSpPr>
        <p:spPr>
          <a:xfrm>
            <a:off x="3990975" y="2564606"/>
            <a:ext cx="4581525"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16" name="Text 12"/>
          <p:cNvSpPr/>
          <p:nvPr/>
        </p:nvSpPr>
        <p:spPr>
          <a:xfrm>
            <a:off x="3524250" y="2874169"/>
            <a:ext cx="352425" cy="333375"/>
          </a:xfrm>
          <a:prstGeom prst="rect">
            <a:avLst/>
          </a:prstGeom>
          <a:noFill/>
        </p:spPr>
        <p:txBody>
          <a:bodyPr vert="horz" wrap="square" lIns="0" tIns="0" rIns="0" bIns="0" rtlCol="0" anchor="ctr"/>
          <a:lstStyle/>
          <a:p>
            <a:pPr marL="0" indent="0" algn="l">
              <a:lnSpc>
                <a:spcPts val="3040"/>
              </a:lnSpc>
              <a:buNone/>
            </a:pPr>
            <a:r>
              <a:rPr lang="en-US" sz="1875" b="1" dirty="0">
                <a:solidFill>
                  <a:srgbClr val="4D8DC5"/>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875" dirty="0"/>
          </a:p>
        </p:txBody>
      </p:sp>
      <p:sp>
        <p:nvSpPr>
          <p:cNvPr id="17" name="Text 13"/>
          <p:cNvSpPr/>
          <p:nvPr/>
        </p:nvSpPr>
        <p:spPr>
          <a:xfrm>
            <a:off x="3990975" y="2945606"/>
            <a:ext cx="4581525"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图形示例与实践应用</a:t>
            </a:r>
            <a:endParaRPr lang="en-US" sz="1200" dirty="0"/>
          </a:p>
        </p:txBody>
      </p:sp>
      <p:sp>
        <p:nvSpPr>
          <p:cNvPr id="18" name="Text 14"/>
          <p:cNvSpPr/>
          <p:nvPr/>
        </p:nvSpPr>
        <p:spPr>
          <a:xfrm>
            <a:off x="3990975" y="3193256"/>
            <a:ext cx="4581525"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19" name="Text 15"/>
          <p:cNvSpPr/>
          <p:nvPr/>
        </p:nvSpPr>
        <p:spPr>
          <a:xfrm>
            <a:off x="3524250" y="3502819"/>
            <a:ext cx="352425" cy="333375"/>
          </a:xfrm>
          <a:prstGeom prst="rect">
            <a:avLst/>
          </a:prstGeom>
          <a:noFill/>
        </p:spPr>
        <p:txBody>
          <a:bodyPr vert="horz" wrap="square" lIns="0" tIns="0" rIns="0" bIns="0" rtlCol="0" anchor="ctr"/>
          <a:lstStyle/>
          <a:p>
            <a:pPr marL="0" indent="0" algn="l">
              <a:lnSpc>
                <a:spcPts val="3040"/>
              </a:lnSpc>
              <a:buNone/>
            </a:pPr>
            <a:r>
              <a:rPr lang="en-US" sz="1875" b="1" dirty="0">
                <a:solidFill>
                  <a:srgbClr val="4D8DC5"/>
                </a:solidFill>
                <a:latin typeface="微软雅黑" panose="020B0503020204020204" pitchFamily="34" charset="-122"/>
                <a:ea typeface="微软雅黑" panose="020B0503020204020204" pitchFamily="34" charset="-122"/>
                <a:cs typeface="微软雅黑" panose="020B0503020204020204" pitchFamily="34" charset="-120"/>
              </a:rPr>
              <a:t>05</a:t>
            </a:r>
            <a:endParaRPr lang="en-US" sz="1875" dirty="0"/>
          </a:p>
        </p:txBody>
      </p:sp>
      <p:sp>
        <p:nvSpPr>
          <p:cNvPr id="20" name="Text 16"/>
          <p:cNvSpPr/>
          <p:nvPr/>
        </p:nvSpPr>
        <p:spPr>
          <a:xfrm>
            <a:off x="3990975" y="3574256"/>
            <a:ext cx="4581525"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性能分析与局限性</a:t>
            </a:r>
            <a:endParaRPr lang="en-US" sz="1200" dirty="0"/>
          </a:p>
        </p:txBody>
      </p:sp>
      <p:sp>
        <p:nvSpPr>
          <p:cNvPr id="21" name="Text 17"/>
          <p:cNvSpPr/>
          <p:nvPr/>
        </p:nvSpPr>
        <p:spPr>
          <a:xfrm>
            <a:off x="3990975" y="3821906"/>
            <a:ext cx="4581525" cy="209550"/>
          </a:xfrm>
          <a:prstGeom prst="rect">
            <a:avLst/>
          </a:prstGeom>
          <a:noFill/>
        </p:spPr>
        <p:txBody>
          <a:bodyPr vert="horz" wrap="square" lIns="0" tIns="0" rIns="0" bIns="0" rtlCol="0" anchor="ctr"/>
          <a:lstStyle/>
          <a:p>
            <a:pPr marL="0" indent="0" algn="l">
              <a:lnSpc>
                <a:spcPts val="1650"/>
              </a:lnSpc>
              <a:buNone/>
            </a:pPr>
            <a:endParaRPr lang="en-US" sz="10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455295"/>
          </a:xfrm>
          <a:prstGeom prst="rect">
            <a:avLst/>
          </a:prstGeom>
          <a:solidFill>
            <a:srgbClr val="FFFFFF"/>
          </a:solidFill>
        </p:spPr>
      </p:sp>
      <p:pic>
        <p:nvPicPr>
          <p:cNvPr id="3" name="Image 0" descr="preencoded.png"/>
          <p:cNvPicPr>
            <a:picLocks noChangeAspect="1"/>
          </p:cNvPicPr>
          <p:nvPr/>
        </p:nvPicPr>
        <p:blipFill>
          <a:blip r:embed="rId1"/>
          <a:srcRect l="2858" r="2858"/>
          <a:stretch>
            <a:fillRect/>
          </a:stretch>
        </p:blipFill>
        <p:spPr>
          <a:xfrm>
            <a:off x="0" y="0"/>
            <a:ext cx="9144000" cy="5455295"/>
          </a:xfrm>
          <a:prstGeom prst="rect">
            <a:avLst/>
          </a:prstGeom>
        </p:spPr>
      </p:pic>
      <p:pic>
        <p:nvPicPr>
          <p:cNvPr id="4" name="Image 1" descr="preencoded.png"/>
          <p:cNvPicPr>
            <a:picLocks noChangeAspect="1"/>
          </p:cNvPicPr>
          <p:nvPr/>
        </p:nvPicPr>
        <p:blipFill>
          <a:blip r:embed="rId2"/>
          <a:srcRect t="16146" b="16146"/>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优化技巧与常见问题解决</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3"/>
          <a:srcRect/>
          <a:stretch>
            <a:fillRect/>
          </a:stretch>
        </p:blipFill>
        <p:spPr>
          <a:xfrm>
            <a:off x="381000" y="1428750"/>
            <a:ext cx="8382000" cy="3836045"/>
          </a:xfrm>
          <a:prstGeom prst="rect">
            <a:avLst/>
          </a:prstGeom>
        </p:spPr>
      </p:pic>
      <p:sp>
        <p:nvSpPr>
          <p:cNvPr id="8" name="Text 3"/>
          <p:cNvSpPr/>
          <p:nvPr/>
        </p:nvSpPr>
        <p:spPr>
          <a:xfrm>
            <a:off x="549176" y="4059734"/>
            <a:ext cx="1333500" cy="252413"/>
          </a:xfrm>
          <a:prstGeom prst="rect">
            <a:avLst/>
          </a:prstGeom>
          <a:noFill/>
        </p:spPr>
        <p:txBody>
          <a:bodyPr vert="horz" wrap="square" lIns="0" tIns="0" rIns="0" bIns="0" rtlCol="0" anchor="ctr"/>
          <a:lstStyle/>
          <a:p>
            <a:pPr marL="0" indent="0" algn="r">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早期拒绝策略</a:t>
            </a:r>
            <a:endParaRPr lang="en-US" sz="1200" dirty="0"/>
          </a:p>
        </p:txBody>
      </p:sp>
      <p:sp>
        <p:nvSpPr>
          <p:cNvPr id="9" name="Text 4"/>
          <p:cNvSpPr/>
          <p:nvPr/>
        </p:nvSpPr>
        <p:spPr>
          <a:xfrm>
            <a:off x="549176" y="4350246"/>
            <a:ext cx="1333500" cy="8763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通过快速排除完全在窗口外的多边形边，减少不必要的计算，提高效率。</a:t>
            </a:r>
            <a:endParaRPr lang="en-US" sz="1050" dirty="0"/>
          </a:p>
        </p:txBody>
      </p:sp>
      <p:sp>
        <p:nvSpPr>
          <p:cNvPr id="10" name="Text 5"/>
          <p:cNvSpPr/>
          <p:nvPr/>
        </p:nvSpPr>
        <p:spPr>
          <a:xfrm>
            <a:off x="549176" y="2763292"/>
            <a:ext cx="1333500" cy="252413"/>
          </a:xfrm>
          <a:prstGeom prst="rect">
            <a:avLst/>
          </a:prstGeom>
          <a:noFill/>
        </p:spPr>
        <p:txBody>
          <a:bodyPr vert="horz" wrap="square" lIns="0" tIns="0" rIns="0" bIns="0" rtlCol="0" anchor="ctr"/>
          <a:lstStyle/>
          <a:p>
            <a:pPr marL="0" indent="0" algn="r">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特别处理共线边</a:t>
            </a:r>
            <a:endParaRPr lang="en-US" sz="1200" dirty="0"/>
          </a:p>
        </p:txBody>
      </p:sp>
      <p:sp>
        <p:nvSpPr>
          <p:cNvPr id="11" name="Text 6"/>
          <p:cNvSpPr/>
          <p:nvPr/>
        </p:nvSpPr>
        <p:spPr>
          <a:xfrm>
            <a:off x="549176" y="3053804"/>
            <a:ext cx="1333500" cy="8763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对与裁剪边界共线的多边形边进行特别处理，避免产生多余顶点或遗漏关键信息。</a:t>
            </a:r>
            <a:endParaRPr lang="en-US" sz="1050" dirty="0"/>
          </a:p>
        </p:txBody>
      </p:sp>
      <p:sp>
        <p:nvSpPr>
          <p:cNvPr id="12" name="Text 7"/>
          <p:cNvSpPr/>
          <p:nvPr/>
        </p:nvSpPr>
        <p:spPr>
          <a:xfrm>
            <a:off x="549176" y="1466850"/>
            <a:ext cx="1333500" cy="252413"/>
          </a:xfrm>
          <a:prstGeom prst="rect">
            <a:avLst/>
          </a:prstGeom>
          <a:noFill/>
        </p:spPr>
        <p:txBody>
          <a:bodyPr vert="horz" wrap="square" lIns="0" tIns="0" rIns="0" bIns="0" rtlCol="0" anchor="ctr"/>
          <a:lstStyle/>
          <a:p>
            <a:pPr marL="0" indent="0" algn="r">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高精度数学库</a:t>
            </a:r>
            <a:endParaRPr lang="en-US" sz="1200" dirty="0"/>
          </a:p>
        </p:txBody>
      </p:sp>
      <p:sp>
        <p:nvSpPr>
          <p:cNvPr id="13" name="Text 8"/>
          <p:cNvSpPr/>
          <p:nvPr/>
        </p:nvSpPr>
        <p:spPr>
          <a:xfrm>
            <a:off x="549176" y="1757362"/>
            <a:ext cx="1333500" cy="8763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使用高精度数学库进行交点计算，防止浮点数运算误差导致的裁剪错误。</a:t>
            </a:r>
            <a:endParaRPr lang="en-US" sz="1050" dirty="0"/>
          </a:p>
        </p:txBody>
      </p:sp>
      <p:sp>
        <p:nvSpPr>
          <p:cNvPr id="14" name="Text 9"/>
          <p:cNvSpPr/>
          <p:nvPr/>
        </p:nvSpPr>
        <p:spPr>
          <a:xfrm>
            <a:off x="7261324" y="4059882"/>
            <a:ext cx="1333500"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优化裁剪效率</a:t>
            </a:r>
            <a:endParaRPr lang="en-US" sz="1200" dirty="0"/>
          </a:p>
        </p:txBody>
      </p:sp>
      <p:sp>
        <p:nvSpPr>
          <p:cNvPr id="15" name="Text 10"/>
          <p:cNvSpPr/>
          <p:nvPr/>
        </p:nvSpPr>
        <p:spPr>
          <a:xfrm>
            <a:off x="7261324" y="4350395"/>
            <a:ext cx="1333500" cy="8763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综合运用多种策略和技术手段，有效提升多边形裁剪的整体效率。</a:t>
            </a:r>
            <a:endParaRPr lang="en-US" sz="1050" dirty="0"/>
          </a:p>
        </p:txBody>
      </p:sp>
      <p:sp>
        <p:nvSpPr>
          <p:cNvPr id="16" name="Text 11"/>
          <p:cNvSpPr/>
          <p:nvPr/>
        </p:nvSpPr>
        <p:spPr>
          <a:xfrm>
            <a:off x="7261324" y="1466850"/>
            <a:ext cx="1333500"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减少计算量</a:t>
            </a:r>
            <a:endParaRPr lang="en-US" sz="1200" dirty="0"/>
          </a:p>
        </p:txBody>
      </p:sp>
      <p:sp>
        <p:nvSpPr>
          <p:cNvPr id="17" name="Text 12"/>
          <p:cNvSpPr/>
          <p:nvPr/>
        </p:nvSpPr>
        <p:spPr>
          <a:xfrm>
            <a:off x="7261324" y="1757362"/>
            <a:ext cx="1333500" cy="10858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通过早期拒绝和特别处理等方法，显著减少了需要处理的数据量，降低了计算复杂度。</a:t>
            </a:r>
            <a:endParaRPr lang="en-US" sz="10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3314700"/>
            <a:ext cx="4762500" cy="666750"/>
          </a:xfrm>
          <a:prstGeom prst="rect">
            <a:avLst/>
          </a:prstGeom>
          <a:noFill/>
        </p:spPr>
        <p:txBody>
          <a:bodyPr vert="horz" wrap="square" lIns="0" tIns="0" rIns="0" bIns="0" rtlCol="0" anchor="ctr"/>
          <a:lstStyle/>
          <a:p>
            <a:pPr marL="0" indent="0" algn="l">
              <a:lnSpc>
                <a:spcPts val="5250"/>
              </a:lnSpc>
              <a:buNone/>
            </a:pPr>
            <a:r>
              <a:rPr lang="en-US" sz="37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性能分析与局限性</a:t>
            </a:r>
            <a:endParaRPr lang="en-US" sz="3750" dirty="0"/>
          </a:p>
        </p:txBody>
      </p:sp>
      <p:sp>
        <p:nvSpPr>
          <p:cNvPr id="4" name="Shape 1"/>
          <p:cNvSpPr/>
          <p:nvPr/>
        </p:nvSpPr>
        <p:spPr>
          <a:xfrm>
            <a:off x="571500" y="4157662"/>
            <a:ext cx="4762500" cy="14288"/>
          </a:xfrm>
          <a:prstGeom prst="rect">
            <a:avLst/>
          </a:prstGeom>
          <a:solidFill>
            <a:srgbClr val="000000">
              <a:alpha val="30000"/>
            </a:srgbClr>
          </a:solidFill>
        </p:spPr>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22500" b="1" dirty="0">
                <a:solidFill>
                  <a:srgbClr val="FFFFFF">
                    <a:alpha val="94000"/>
                  </a:srgbClr>
                </a:solidFill>
                <a:latin typeface="微软雅黑" panose="020B0503020204020204" pitchFamily="34" charset="-122"/>
                <a:ea typeface="微软雅黑" panose="020B0503020204020204" pitchFamily="34" charset="-122"/>
                <a:cs typeface="微软雅黑" panose="020B0503020204020204" pitchFamily="34" charset="-120"/>
              </a:rPr>
              <a:t>05</a:t>
            </a:r>
            <a:endParaRPr lang="en-US" sz="225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7934325"/>
          </a:xfrm>
          <a:prstGeom prst="rect">
            <a:avLst/>
          </a:prstGeom>
          <a:solidFill>
            <a:srgbClr val="FFFFFF"/>
          </a:solidFill>
        </p:spPr>
      </p:sp>
      <p:pic>
        <p:nvPicPr>
          <p:cNvPr id="3" name="Image 0" descr="preencoded.png"/>
          <p:cNvPicPr>
            <a:picLocks noChangeAspect="1"/>
          </p:cNvPicPr>
          <p:nvPr/>
        </p:nvPicPr>
        <p:blipFill>
          <a:blip r:embed="rId1"/>
          <a:srcRect l="17587" r="17587"/>
          <a:stretch>
            <a:fillRect/>
          </a:stretch>
        </p:blipFill>
        <p:spPr>
          <a:xfrm>
            <a:off x="0" y="0"/>
            <a:ext cx="9144000" cy="7934325"/>
          </a:xfrm>
          <a:prstGeom prst="rect">
            <a:avLst/>
          </a:prstGeom>
        </p:spPr>
      </p:pic>
      <p:pic>
        <p:nvPicPr>
          <p:cNvPr id="4" name="Image 1" descr="preencoded.png"/>
          <p:cNvPicPr>
            <a:picLocks noChangeAspect="1"/>
          </p:cNvPicPr>
          <p:nvPr/>
        </p:nvPicPr>
        <p:blipFill>
          <a:blip r:embed="rId2"/>
          <a:srcRect l="25690" r="25690"/>
          <a:stretch>
            <a:fillRect/>
          </a:stretch>
        </p:blipFill>
        <p:spPr>
          <a:xfrm>
            <a:off x="0" y="0"/>
            <a:ext cx="3857625" cy="7934325"/>
          </a:xfrm>
          <a:prstGeom prst="rect">
            <a:avLst/>
          </a:prstGeom>
        </p:spPr>
      </p:pic>
      <p:sp>
        <p:nvSpPr>
          <p:cNvPr id="5" name="Text 1"/>
          <p:cNvSpPr/>
          <p:nvPr/>
        </p:nvSpPr>
        <p:spPr>
          <a:xfrm>
            <a:off x="4429125" y="285750"/>
            <a:ext cx="40386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算法的时间复杂度与空间复杂度</a:t>
            </a:r>
            <a:endParaRPr lang="en-US" sz="2250" dirty="0"/>
          </a:p>
        </p:txBody>
      </p:sp>
      <p:sp>
        <p:nvSpPr>
          <p:cNvPr id="6" name="Text 2"/>
          <p:cNvSpPr/>
          <p:nvPr/>
        </p:nvSpPr>
        <p:spPr>
          <a:xfrm>
            <a:off x="4429125" y="742950"/>
            <a:ext cx="40386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3"/>
          <a:srcRect/>
          <a:stretch>
            <a:fillRect/>
          </a:stretch>
        </p:blipFill>
        <p:spPr>
          <a:xfrm>
            <a:off x="4257675" y="1162050"/>
            <a:ext cx="2052637" cy="3805237"/>
          </a:xfrm>
          <a:prstGeom prst="rect">
            <a:avLst/>
          </a:prstGeom>
        </p:spPr>
      </p:pic>
      <p:sp>
        <p:nvSpPr>
          <p:cNvPr id="8" name="Text 3"/>
          <p:cNvSpPr/>
          <p:nvPr/>
        </p:nvSpPr>
        <p:spPr>
          <a:xfrm>
            <a:off x="4610100" y="1943100"/>
            <a:ext cx="1347788"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时间复杂度分析</a:t>
            </a:r>
            <a:endParaRPr lang="en-US" sz="1200" dirty="0"/>
          </a:p>
        </p:txBody>
      </p:sp>
      <p:sp>
        <p:nvSpPr>
          <p:cNvPr id="9" name="Text 4"/>
          <p:cNvSpPr/>
          <p:nvPr/>
        </p:nvSpPr>
        <p:spPr>
          <a:xfrm>
            <a:off x="4610100" y="2233613"/>
            <a:ext cx="1347788" cy="23431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Sutherland-Hodgman算法的时间复杂度主要取决于多边形的顶点数和裁剪窗口的边数。对于每个顶点，算法需处理与裁剪窗口的每条边的交点计算，因此时间复杂度为O(n*m)，其中n为多边形顶点数，m为裁剪窗口边数。</a:t>
            </a:r>
            <a:endParaRPr lang="en-US" sz="1050" dirty="0"/>
          </a:p>
        </p:txBody>
      </p:sp>
      <p:pic>
        <p:nvPicPr>
          <p:cNvPr id="10" name="Image 3" descr="preencoded.png"/>
          <p:cNvPicPr>
            <a:picLocks noChangeAspect="1"/>
          </p:cNvPicPr>
          <p:nvPr/>
        </p:nvPicPr>
        <p:blipFill>
          <a:blip r:embed="rId4"/>
          <a:srcRect/>
          <a:stretch>
            <a:fillRect/>
          </a:stretch>
        </p:blipFill>
        <p:spPr>
          <a:xfrm>
            <a:off x="6310312" y="1162050"/>
            <a:ext cx="2052637" cy="3805237"/>
          </a:xfrm>
          <a:prstGeom prst="rect">
            <a:avLst/>
          </a:prstGeom>
        </p:spPr>
      </p:pic>
      <p:sp>
        <p:nvSpPr>
          <p:cNvPr id="11" name="Text 5"/>
          <p:cNvSpPr/>
          <p:nvPr/>
        </p:nvSpPr>
        <p:spPr>
          <a:xfrm>
            <a:off x="6662738" y="1943100"/>
            <a:ext cx="1347788"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空间复杂度考量</a:t>
            </a:r>
            <a:endParaRPr lang="en-US" sz="1200" dirty="0"/>
          </a:p>
        </p:txBody>
      </p:sp>
      <p:sp>
        <p:nvSpPr>
          <p:cNvPr id="12" name="Text 6"/>
          <p:cNvSpPr/>
          <p:nvPr/>
        </p:nvSpPr>
        <p:spPr>
          <a:xfrm>
            <a:off x="6662738" y="2233613"/>
            <a:ext cx="1347788" cy="19240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空间复杂度主要由存储裁剪过程中产生的新顶点所需的空间决定。最坏情况下，每个顶点可能产生两个新顶点，导致空间复杂度为O(n)，其中n为原始多边形的顶点数。</a:t>
            </a:r>
            <a:endParaRPr lang="en-US" sz="1050" dirty="0"/>
          </a:p>
        </p:txBody>
      </p:sp>
      <p:pic>
        <p:nvPicPr>
          <p:cNvPr id="13" name="Image 4" descr="preencoded.png"/>
          <p:cNvPicPr>
            <a:picLocks noChangeAspect="1"/>
          </p:cNvPicPr>
          <p:nvPr/>
        </p:nvPicPr>
        <p:blipFill>
          <a:blip r:embed="rId5"/>
          <a:srcRect/>
          <a:stretch>
            <a:fillRect/>
          </a:stretch>
        </p:blipFill>
        <p:spPr>
          <a:xfrm>
            <a:off x="4257675" y="4967288"/>
            <a:ext cx="2052637" cy="2757488"/>
          </a:xfrm>
          <a:prstGeom prst="rect">
            <a:avLst/>
          </a:prstGeom>
        </p:spPr>
      </p:pic>
      <p:sp>
        <p:nvSpPr>
          <p:cNvPr id="14" name="Text 7"/>
          <p:cNvSpPr/>
          <p:nvPr/>
        </p:nvSpPr>
        <p:spPr>
          <a:xfrm>
            <a:off x="4610100" y="5748338"/>
            <a:ext cx="1347788"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优化可能性</a:t>
            </a:r>
            <a:endParaRPr lang="en-US" sz="1200" dirty="0"/>
          </a:p>
        </p:txBody>
      </p:sp>
      <p:sp>
        <p:nvSpPr>
          <p:cNvPr id="15" name="Text 8"/>
          <p:cNvSpPr/>
          <p:nvPr/>
        </p:nvSpPr>
        <p:spPr>
          <a:xfrm>
            <a:off x="4610100" y="6038850"/>
            <a:ext cx="1347788" cy="12954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通过预处理，如快速排除完全在窗口外的多边形部分，可减少不必要的计算，从而在某些场景下降低时间复杂度。</a:t>
            </a:r>
            <a:endParaRPr lang="en-US" sz="1050" dirty="0"/>
          </a:p>
        </p:txBody>
      </p:sp>
      <p:pic>
        <p:nvPicPr>
          <p:cNvPr id="16" name="Image 5" descr="preencoded.png"/>
          <p:cNvPicPr>
            <a:picLocks noChangeAspect="1"/>
          </p:cNvPicPr>
          <p:nvPr/>
        </p:nvPicPr>
        <p:blipFill>
          <a:blip r:embed="rId6"/>
          <a:srcRect/>
          <a:stretch>
            <a:fillRect/>
          </a:stretch>
        </p:blipFill>
        <p:spPr>
          <a:xfrm>
            <a:off x="6310312" y="4967288"/>
            <a:ext cx="2052637" cy="2757488"/>
          </a:xfrm>
          <a:prstGeom prst="rect">
            <a:avLst/>
          </a:prstGeom>
        </p:spPr>
      </p:pic>
      <p:sp>
        <p:nvSpPr>
          <p:cNvPr id="17" name="Text 9"/>
          <p:cNvSpPr/>
          <p:nvPr/>
        </p:nvSpPr>
        <p:spPr>
          <a:xfrm>
            <a:off x="6662738" y="5748338"/>
            <a:ext cx="1347788"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实际影响因素</a:t>
            </a:r>
            <a:endParaRPr lang="en-US" sz="1200" dirty="0"/>
          </a:p>
        </p:txBody>
      </p:sp>
      <p:sp>
        <p:nvSpPr>
          <p:cNvPr id="18" name="Text 10"/>
          <p:cNvSpPr/>
          <p:nvPr/>
        </p:nvSpPr>
        <p:spPr>
          <a:xfrm>
            <a:off x="6662738" y="6038850"/>
            <a:ext cx="1347788" cy="12954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实际应用中，多边形的形状和大小、裁剪窗口的复杂度以及交点计算的效率都会影响算法的实际运行时间。</a:t>
            </a:r>
            <a:endParaRPr lang="en-US" sz="10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非凸多边形裁剪的挑战</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2"/>
          <a:srcRect/>
          <a:stretch>
            <a:fillRect/>
          </a:stretch>
        </p:blipFill>
        <p:spPr>
          <a:xfrm>
            <a:off x="381000" y="1428750"/>
            <a:ext cx="8382000" cy="2857500"/>
          </a:xfrm>
          <a:prstGeom prst="rect">
            <a:avLst/>
          </a:prstGeom>
        </p:spPr>
      </p:pic>
      <p:sp>
        <p:nvSpPr>
          <p:cNvPr id="7" name="Text 3"/>
          <p:cNvSpPr/>
          <p:nvPr/>
        </p:nvSpPr>
        <p:spPr>
          <a:xfrm>
            <a:off x="1809750" y="2667000"/>
            <a:ext cx="1504950" cy="381000"/>
          </a:xfrm>
          <a:prstGeom prst="rect">
            <a:avLst/>
          </a:prstGeom>
          <a:noFill/>
        </p:spPr>
        <p:txBody>
          <a:bodyPr vert="horz" wrap="square" lIns="0" tIns="0" rIns="0" bIns="0" rtlCol="0" anchor="ctr"/>
          <a:lstStyle/>
          <a:p>
            <a:pPr marL="0" indent="0">
              <a:lnSpc>
                <a:spcPts val="2700"/>
              </a:lnSpc>
              <a:buNone/>
            </a:pPr>
            <a:r>
              <a:rPr lang="en-US" sz="1650" b="1" dirty="0">
                <a:solidFill>
                  <a:srgbClr val="3B9DF1"/>
                </a:solidFill>
                <a:latin typeface="微软雅黑" panose="020B0503020204020204" pitchFamily="34" charset="-122"/>
                <a:ea typeface="微软雅黑" panose="020B0503020204020204" pitchFamily="34" charset="-122"/>
                <a:cs typeface="微软雅黑" panose="020B0503020204020204" pitchFamily="34" charset="-120"/>
              </a:rPr>
              <a:t>非凸多边形裁剪</a:t>
            </a:r>
            <a:endParaRPr lang="en-US" sz="1650" dirty="0"/>
          </a:p>
        </p:txBody>
      </p:sp>
      <p:sp>
        <p:nvSpPr>
          <p:cNvPr id="8" name="Text 4"/>
          <p:cNvSpPr/>
          <p:nvPr/>
        </p:nvSpPr>
        <p:spPr>
          <a:xfrm>
            <a:off x="4419600" y="1609725"/>
            <a:ext cx="1181100" cy="323850"/>
          </a:xfrm>
          <a:prstGeom prst="rect">
            <a:avLst/>
          </a:prstGeom>
          <a:noFill/>
        </p:spPr>
        <p:txBody>
          <a:bodyPr vert="horz" wrap="square" lIns="0" tIns="0" rIns="0" bIns="0" rtlCol="0" anchor="ctr"/>
          <a:lstStyle/>
          <a:p>
            <a:pPr marL="0" indent="0">
              <a:lnSpc>
                <a:spcPts val="2250"/>
              </a:lnSpc>
              <a:buNone/>
            </a:pPr>
            <a:r>
              <a:rPr lang="en-US" sz="150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复杂交集情况</a:t>
            </a:r>
            <a:endParaRPr lang="en-US" sz="1500" dirty="0"/>
          </a:p>
        </p:txBody>
      </p:sp>
      <p:sp>
        <p:nvSpPr>
          <p:cNvPr id="9" name="Text 5"/>
          <p:cNvSpPr/>
          <p:nvPr/>
        </p:nvSpPr>
        <p:spPr>
          <a:xfrm>
            <a:off x="6057900" y="1466850"/>
            <a:ext cx="1685925"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凹陷区域导致交集复杂</a:t>
            </a:r>
            <a:endParaRPr lang="en-US" sz="1050" dirty="0"/>
          </a:p>
        </p:txBody>
      </p:sp>
      <p:sp>
        <p:nvSpPr>
          <p:cNvPr id="10" name="Text 6"/>
          <p:cNvSpPr/>
          <p:nvPr/>
        </p:nvSpPr>
        <p:spPr>
          <a:xfrm>
            <a:off x="6057900" y="1828800"/>
            <a:ext cx="1685925"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内部穿透问题增加难度</a:t>
            </a:r>
            <a:endParaRPr lang="en-US" sz="1050" dirty="0"/>
          </a:p>
        </p:txBody>
      </p:sp>
      <p:sp>
        <p:nvSpPr>
          <p:cNvPr id="11" name="Text 7"/>
          <p:cNvSpPr/>
          <p:nvPr/>
        </p:nvSpPr>
        <p:spPr>
          <a:xfrm>
            <a:off x="4419600" y="2333625"/>
            <a:ext cx="1181100" cy="323850"/>
          </a:xfrm>
          <a:prstGeom prst="rect">
            <a:avLst/>
          </a:prstGeom>
          <a:noFill/>
        </p:spPr>
        <p:txBody>
          <a:bodyPr vert="horz" wrap="square" lIns="0" tIns="0" rIns="0" bIns="0" rtlCol="0" anchor="ctr"/>
          <a:lstStyle/>
          <a:p>
            <a:pPr marL="0" indent="0">
              <a:lnSpc>
                <a:spcPts val="2250"/>
              </a:lnSpc>
              <a:buNone/>
            </a:pPr>
            <a:r>
              <a:rPr lang="en-US" sz="1500" b="1" dirty="0">
                <a:solidFill>
                  <a:srgbClr val="639CFF"/>
                </a:solidFill>
                <a:latin typeface="微软雅黑" panose="020B0503020204020204" pitchFamily="34" charset="-122"/>
                <a:ea typeface="微软雅黑" panose="020B0503020204020204" pitchFamily="34" charset="-122"/>
                <a:cs typeface="微软雅黑" panose="020B0503020204020204" pitchFamily="34" charset="-120"/>
              </a:rPr>
              <a:t>裁剪过程困难</a:t>
            </a:r>
            <a:endParaRPr lang="en-US" sz="1500" dirty="0"/>
          </a:p>
        </p:txBody>
      </p:sp>
      <p:sp>
        <p:nvSpPr>
          <p:cNvPr id="12" name="Text 8"/>
          <p:cNvSpPr/>
          <p:nvPr/>
        </p:nvSpPr>
        <p:spPr>
          <a:xfrm>
            <a:off x="6057900" y="2190750"/>
            <a:ext cx="1685925"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可能需要多次裁剪适应窗口</a:t>
            </a:r>
            <a:endParaRPr lang="en-US" sz="1050" dirty="0"/>
          </a:p>
        </p:txBody>
      </p:sp>
      <p:sp>
        <p:nvSpPr>
          <p:cNvPr id="13" name="Text 9"/>
          <p:cNvSpPr/>
          <p:nvPr/>
        </p:nvSpPr>
        <p:spPr>
          <a:xfrm>
            <a:off x="6057900" y="2552700"/>
            <a:ext cx="1685925"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增加了算法迭代次数</a:t>
            </a:r>
            <a:endParaRPr lang="en-US" sz="1050" dirty="0"/>
          </a:p>
        </p:txBody>
      </p:sp>
      <p:sp>
        <p:nvSpPr>
          <p:cNvPr id="14" name="Text 10"/>
          <p:cNvSpPr/>
          <p:nvPr/>
        </p:nvSpPr>
        <p:spPr>
          <a:xfrm>
            <a:off x="4419600" y="3057525"/>
            <a:ext cx="990600" cy="323850"/>
          </a:xfrm>
          <a:prstGeom prst="rect">
            <a:avLst/>
          </a:prstGeom>
          <a:noFill/>
        </p:spPr>
        <p:txBody>
          <a:bodyPr vert="horz" wrap="square" lIns="0" tIns="0" rIns="0" bIns="0" rtlCol="0" anchor="ctr"/>
          <a:lstStyle/>
          <a:p>
            <a:pPr marL="0" indent="0">
              <a:lnSpc>
                <a:spcPts val="2250"/>
              </a:lnSpc>
              <a:buNone/>
            </a:pPr>
            <a:r>
              <a:rPr lang="en-US" sz="1500" b="1" dirty="0">
                <a:solidFill>
                  <a:srgbClr val="687EFF"/>
                </a:solidFill>
                <a:latin typeface="微软雅黑" panose="020B0503020204020204" pitchFamily="34" charset="-122"/>
                <a:ea typeface="微软雅黑" panose="020B0503020204020204" pitchFamily="34" charset="-122"/>
                <a:cs typeface="微软雅黑" panose="020B0503020204020204" pitchFamily="34" charset="-120"/>
              </a:rPr>
              <a:t>计算量增加</a:t>
            </a:r>
            <a:endParaRPr lang="en-US" sz="1500" dirty="0"/>
          </a:p>
        </p:txBody>
      </p:sp>
      <p:sp>
        <p:nvSpPr>
          <p:cNvPr id="15" name="Text 11"/>
          <p:cNvSpPr/>
          <p:nvPr/>
        </p:nvSpPr>
        <p:spPr>
          <a:xfrm>
            <a:off x="5867400" y="2914650"/>
            <a:ext cx="1685925"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多次裁剪导致计算量增大</a:t>
            </a:r>
            <a:endParaRPr lang="en-US" sz="1050" dirty="0"/>
          </a:p>
        </p:txBody>
      </p:sp>
      <p:sp>
        <p:nvSpPr>
          <p:cNvPr id="16" name="Text 12"/>
          <p:cNvSpPr/>
          <p:nvPr/>
        </p:nvSpPr>
        <p:spPr>
          <a:xfrm>
            <a:off x="5867400" y="3276600"/>
            <a:ext cx="1685925"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影响算法执行效率</a:t>
            </a:r>
            <a:endParaRPr lang="en-US" sz="1050" dirty="0"/>
          </a:p>
        </p:txBody>
      </p:sp>
      <p:sp>
        <p:nvSpPr>
          <p:cNvPr id="17" name="Text 13"/>
          <p:cNvSpPr/>
          <p:nvPr/>
        </p:nvSpPr>
        <p:spPr>
          <a:xfrm>
            <a:off x="4419600" y="3781425"/>
            <a:ext cx="1371600" cy="323850"/>
          </a:xfrm>
          <a:prstGeom prst="rect">
            <a:avLst/>
          </a:prstGeom>
          <a:noFill/>
        </p:spPr>
        <p:txBody>
          <a:bodyPr vert="horz" wrap="square" lIns="0" tIns="0" rIns="0" bIns="0" rtlCol="0" anchor="ctr"/>
          <a:lstStyle/>
          <a:p>
            <a:pPr marL="0" indent="0">
              <a:lnSpc>
                <a:spcPts val="2250"/>
              </a:lnSpc>
              <a:buNone/>
            </a:pPr>
            <a:r>
              <a:rPr lang="en-US" sz="150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算法效率与精度</a:t>
            </a:r>
            <a:endParaRPr lang="en-US" sz="1500" dirty="0"/>
          </a:p>
        </p:txBody>
      </p:sp>
      <p:sp>
        <p:nvSpPr>
          <p:cNvPr id="18" name="Text 14"/>
          <p:cNvSpPr/>
          <p:nvPr/>
        </p:nvSpPr>
        <p:spPr>
          <a:xfrm>
            <a:off x="6248400" y="3638550"/>
            <a:ext cx="1685925"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需在效率与精度间找到平衡</a:t>
            </a:r>
            <a:endParaRPr lang="en-US" sz="1050" dirty="0"/>
          </a:p>
        </p:txBody>
      </p:sp>
      <p:sp>
        <p:nvSpPr>
          <p:cNvPr id="19" name="Text 15"/>
          <p:cNvSpPr/>
          <p:nvPr/>
        </p:nvSpPr>
        <p:spPr>
          <a:xfrm>
            <a:off x="6248400" y="4000500"/>
            <a:ext cx="1685925"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确保裁剪结果正确高效</a:t>
            </a:r>
            <a:endParaRPr lang="en-US" sz="10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2"/>
          <a:srcRect l="12500" r="12500"/>
          <a:stretch>
            <a:fillRect/>
          </a:stretch>
        </p:blipFill>
        <p:spPr>
          <a:xfrm>
            <a:off x="5286375" y="0"/>
            <a:ext cx="3857625" cy="5143500"/>
          </a:xfrm>
          <a:prstGeom prst="rect">
            <a:avLst/>
          </a:prstGeom>
        </p:spPr>
      </p:pic>
      <p:sp>
        <p:nvSpPr>
          <p:cNvPr id="5" name="Text 1"/>
          <p:cNvSpPr/>
          <p:nvPr/>
        </p:nvSpPr>
        <p:spPr>
          <a:xfrm>
            <a:off x="571500" y="285750"/>
            <a:ext cx="40386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算法的改进方向与未来趋势</a:t>
            </a:r>
            <a:endParaRPr lang="en-US" sz="2250" dirty="0"/>
          </a:p>
        </p:txBody>
      </p:sp>
      <p:sp>
        <p:nvSpPr>
          <p:cNvPr id="6" name="Text 2"/>
          <p:cNvSpPr/>
          <p:nvPr/>
        </p:nvSpPr>
        <p:spPr>
          <a:xfrm>
            <a:off x="571500" y="742950"/>
            <a:ext cx="40386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7" name="Text 3"/>
          <p:cNvSpPr/>
          <p:nvPr/>
        </p:nvSpPr>
        <p:spPr>
          <a:xfrm>
            <a:off x="571500" y="1333500"/>
            <a:ext cx="1881187"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4D8DC5"/>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200" dirty="0"/>
          </a:p>
        </p:txBody>
      </p:sp>
      <p:sp>
        <p:nvSpPr>
          <p:cNvPr id="8" name="Text 4"/>
          <p:cNvSpPr/>
          <p:nvPr/>
        </p:nvSpPr>
        <p:spPr>
          <a:xfrm>
            <a:off x="571500" y="1662112"/>
            <a:ext cx="1881187"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实时性提升</a:t>
            </a:r>
            <a:endParaRPr lang="en-US" sz="1200" dirty="0"/>
          </a:p>
        </p:txBody>
      </p:sp>
      <p:sp>
        <p:nvSpPr>
          <p:cNvPr id="9" name="Text 5"/>
          <p:cNvSpPr/>
          <p:nvPr/>
        </p:nvSpPr>
        <p:spPr>
          <a:xfrm>
            <a:off x="571500" y="1909762"/>
            <a:ext cx="1881187" cy="41910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探索更高效的裁剪算法，减少计算时间，满足实时渲染需求。</a:t>
            </a:r>
            <a:endParaRPr lang="en-US" sz="1050" dirty="0"/>
          </a:p>
        </p:txBody>
      </p:sp>
      <p:sp>
        <p:nvSpPr>
          <p:cNvPr id="10" name="Text 6"/>
          <p:cNvSpPr/>
          <p:nvPr/>
        </p:nvSpPr>
        <p:spPr>
          <a:xfrm>
            <a:off x="2833688" y="1333500"/>
            <a:ext cx="1881187"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4D8DC5"/>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200" dirty="0"/>
          </a:p>
        </p:txBody>
      </p:sp>
      <p:sp>
        <p:nvSpPr>
          <p:cNvPr id="11" name="Text 7"/>
          <p:cNvSpPr/>
          <p:nvPr/>
        </p:nvSpPr>
        <p:spPr>
          <a:xfrm>
            <a:off x="2833688" y="1662112"/>
            <a:ext cx="1881187"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非凸多边形支持</a:t>
            </a:r>
            <a:endParaRPr lang="en-US" sz="1200" dirty="0"/>
          </a:p>
        </p:txBody>
      </p:sp>
      <p:sp>
        <p:nvSpPr>
          <p:cNvPr id="12" name="Text 8"/>
          <p:cNvSpPr/>
          <p:nvPr/>
        </p:nvSpPr>
        <p:spPr>
          <a:xfrm>
            <a:off x="2833688" y="1909762"/>
            <a:ext cx="1881187" cy="41910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研究扩展算法以处理非凸多边形，拓宽其应用范围。</a:t>
            </a:r>
            <a:endParaRPr lang="en-US" sz="1050" dirty="0"/>
          </a:p>
        </p:txBody>
      </p:sp>
      <p:sp>
        <p:nvSpPr>
          <p:cNvPr id="13" name="Text 9"/>
          <p:cNvSpPr/>
          <p:nvPr/>
        </p:nvSpPr>
        <p:spPr>
          <a:xfrm>
            <a:off x="571500" y="2519363"/>
            <a:ext cx="1881187"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4D8DC5"/>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200" dirty="0"/>
          </a:p>
        </p:txBody>
      </p:sp>
      <p:sp>
        <p:nvSpPr>
          <p:cNvPr id="14" name="Text 10"/>
          <p:cNvSpPr/>
          <p:nvPr/>
        </p:nvSpPr>
        <p:spPr>
          <a:xfrm>
            <a:off x="571500" y="2847975"/>
            <a:ext cx="1881187"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并行计算应用</a:t>
            </a:r>
            <a:endParaRPr lang="en-US" sz="1200" dirty="0"/>
          </a:p>
        </p:txBody>
      </p:sp>
      <p:sp>
        <p:nvSpPr>
          <p:cNvPr id="15" name="Text 11"/>
          <p:cNvSpPr/>
          <p:nvPr/>
        </p:nvSpPr>
        <p:spPr>
          <a:xfrm>
            <a:off x="571500" y="3095625"/>
            <a:ext cx="1881187" cy="41910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利用GPU并行处理能力，加速多边形裁剪，提高整体效率。</a:t>
            </a:r>
            <a:endParaRPr lang="en-US" sz="10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2014538"/>
            <a:ext cx="8001000" cy="666750"/>
          </a:xfrm>
          <a:prstGeom prst="rect">
            <a:avLst/>
          </a:prstGeom>
          <a:noFill/>
        </p:spPr>
        <p:txBody>
          <a:bodyPr vert="horz" wrap="square" lIns="0" tIns="0" rIns="0" bIns="0" rtlCol="0" anchor="ctr"/>
          <a:lstStyle/>
          <a:p>
            <a:pPr marL="0" indent="0" algn="l">
              <a:lnSpc>
                <a:spcPts val="5250"/>
              </a:lnSpc>
              <a:buNone/>
            </a:pPr>
            <a:r>
              <a:rPr lang="en-US" sz="37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THANKS</a:t>
            </a:r>
            <a:endParaRPr lang="en-US" sz="3750" dirty="0"/>
          </a:p>
        </p:txBody>
      </p:sp>
      <p:sp>
        <p:nvSpPr>
          <p:cNvPr id="4" name="Shape 1"/>
          <p:cNvSpPr/>
          <p:nvPr/>
        </p:nvSpPr>
        <p:spPr>
          <a:xfrm>
            <a:off x="571500" y="3014663"/>
            <a:ext cx="604838" cy="114300"/>
          </a:xfrm>
          <a:prstGeom prst="rect">
            <a:avLst/>
          </a:prstGeom>
          <a:solidFill>
            <a:srgbClr val="4D8DC5"/>
          </a:solidFill>
        </p:spPr>
      </p:sp>
      <p:sp>
        <p:nvSpPr>
          <p:cNvPr id="5" name="Text 2"/>
          <p:cNvSpPr/>
          <p:nvPr/>
        </p:nvSpPr>
        <p:spPr>
          <a:xfrm>
            <a:off x="571500" y="3462337"/>
            <a:ext cx="8001000" cy="190500"/>
          </a:xfrm>
          <a:prstGeom prst="rect">
            <a:avLst/>
          </a:prstGeom>
          <a:noFill/>
        </p:spPr>
        <p:txBody>
          <a:bodyPr vert="horz" wrap="square" lIns="0" tIns="0" rIns="0" bIns="0" rtlCol="0" anchor="ctr"/>
          <a:lstStyle/>
          <a:p>
            <a:pPr marL="0" indent="0" algn="l">
              <a:lnSpc>
                <a:spcPts val="1500"/>
              </a:lnSpc>
              <a:buNone/>
            </a:pPr>
            <a:r>
              <a:rPr lang="en-US" sz="12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PPT内容由通义AI生成，访问tongyi.com智能生成更多PPT</a:t>
            </a:r>
            <a:endParaRPr lang="en-US"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3314700"/>
            <a:ext cx="4762500" cy="666750"/>
          </a:xfrm>
          <a:prstGeom prst="rect">
            <a:avLst/>
          </a:prstGeom>
          <a:noFill/>
        </p:spPr>
        <p:txBody>
          <a:bodyPr vert="horz" wrap="square" lIns="0" tIns="0" rIns="0" bIns="0" rtlCol="0" anchor="ctr"/>
          <a:lstStyle/>
          <a:p>
            <a:pPr marL="0" indent="0" algn="l">
              <a:lnSpc>
                <a:spcPts val="5250"/>
              </a:lnSpc>
              <a:buNone/>
            </a:pPr>
            <a:r>
              <a:rPr lang="en-US" sz="37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算法概述</a:t>
            </a:r>
            <a:endParaRPr lang="en-US" sz="3750" dirty="0"/>
          </a:p>
        </p:txBody>
      </p:sp>
      <p:sp>
        <p:nvSpPr>
          <p:cNvPr id="4" name="Shape 1"/>
          <p:cNvSpPr/>
          <p:nvPr/>
        </p:nvSpPr>
        <p:spPr>
          <a:xfrm>
            <a:off x="571500" y="4157662"/>
            <a:ext cx="4762500" cy="14288"/>
          </a:xfrm>
          <a:prstGeom prst="rect">
            <a:avLst/>
          </a:prstGeom>
          <a:solidFill>
            <a:srgbClr val="000000">
              <a:alpha val="30000"/>
            </a:srgbClr>
          </a:solidFill>
        </p:spPr>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22500" b="1" dirty="0">
                <a:solidFill>
                  <a:srgbClr val="FFFFFF">
                    <a:alpha val="94000"/>
                  </a:srgbClr>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22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6472386"/>
          </a:xfrm>
          <a:prstGeom prst="rect">
            <a:avLst/>
          </a:prstGeom>
          <a:solidFill>
            <a:srgbClr val="FFFFFF"/>
          </a:solidFill>
        </p:spPr>
      </p:sp>
      <p:pic>
        <p:nvPicPr>
          <p:cNvPr id="3" name="Image 0" descr="preencoded.png"/>
          <p:cNvPicPr>
            <a:picLocks noChangeAspect="1"/>
          </p:cNvPicPr>
          <p:nvPr/>
        </p:nvPicPr>
        <p:blipFill>
          <a:blip r:embed="rId1"/>
          <a:srcRect l="10266" r="10266"/>
          <a:stretch>
            <a:fillRect/>
          </a:stretch>
        </p:blipFill>
        <p:spPr>
          <a:xfrm>
            <a:off x="0" y="0"/>
            <a:ext cx="9144000" cy="6472386"/>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Sutherland-Hodgman算法的历史背景</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2"/>
          <a:srcRect/>
          <a:stretch>
            <a:fillRect/>
          </a:stretch>
        </p:blipFill>
        <p:spPr>
          <a:xfrm>
            <a:off x="381000" y="1428750"/>
            <a:ext cx="8382000" cy="4853136"/>
          </a:xfrm>
          <a:prstGeom prst="rect">
            <a:avLst/>
          </a:prstGeom>
        </p:spPr>
      </p:pic>
      <p:sp>
        <p:nvSpPr>
          <p:cNvPr id="7" name="Text 3"/>
          <p:cNvSpPr/>
          <p:nvPr/>
        </p:nvSpPr>
        <p:spPr>
          <a:xfrm>
            <a:off x="549176" y="4657874"/>
            <a:ext cx="1333500" cy="252413"/>
          </a:xfrm>
          <a:prstGeom prst="rect">
            <a:avLst/>
          </a:prstGeom>
          <a:noFill/>
        </p:spPr>
        <p:txBody>
          <a:bodyPr vert="horz" wrap="square" lIns="0" tIns="0" rIns="0" bIns="0" rtlCol="0" anchor="ctr"/>
          <a:lstStyle/>
          <a:p>
            <a:pPr marL="0" indent="0" algn="r">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算法诞生时间</a:t>
            </a:r>
            <a:endParaRPr lang="en-US" sz="1200" dirty="0"/>
          </a:p>
        </p:txBody>
      </p:sp>
      <p:sp>
        <p:nvSpPr>
          <p:cNvPr id="8" name="Text 4"/>
          <p:cNvSpPr/>
          <p:nvPr/>
        </p:nvSpPr>
        <p:spPr>
          <a:xfrm>
            <a:off x="549176" y="4948386"/>
            <a:ext cx="1333500" cy="12954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多边形裁剪算法诞生于1974年，由Ivan Sutherland与G. Hodgman提出，奠定了其在计算机图形学中的基础。</a:t>
            </a:r>
            <a:endParaRPr lang="en-US" sz="1050" dirty="0"/>
          </a:p>
        </p:txBody>
      </p:sp>
      <p:sp>
        <p:nvSpPr>
          <p:cNvPr id="9" name="Text 5"/>
          <p:cNvSpPr/>
          <p:nvPr/>
        </p:nvSpPr>
        <p:spPr>
          <a:xfrm>
            <a:off x="549176" y="3167211"/>
            <a:ext cx="1333500" cy="252413"/>
          </a:xfrm>
          <a:prstGeom prst="rect">
            <a:avLst/>
          </a:prstGeom>
          <a:noFill/>
        </p:spPr>
        <p:txBody>
          <a:bodyPr vert="horz" wrap="square" lIns="0" tIns="0" rIns="0" bIns="0" rtlCol="0" anchor="ctr"/>
          <a:lstStyle/>
          <a:p>
            <a:pPr marL="0" indent="0" algn="r">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算法应用领域</a:t>
            </a:r>
            <a:endParaRPr lang="en-US" sz="1200" dirty="0"/>
          </a:p>
        </p:txBody>
      </p:sp>
      <p:sp>
        <p:nvSpPr>
          <p:cNvPr id="10" name="Text 6"/>
          <p:cNvSpPr/>
          <p:nvPr/>
        </p:nvSpPr>
        <p:spPr>
          <a:xfrm>
            <a:off x="549176" y="3457724"/>
            <a:ext cx="1333500" cy="108585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该算法被广泛应用于CAD系统、游戏开发及虚拟现实技术中，成为这些领域不可或缺的一部分。</a:t>
            </a:r>
            <a:endParaRPr lang="en-US" sz="1050" dirty="0"/>
          </a:p>
        </p:txBody>
      </p:sp>
      <p:sp>
        <p:nvSpPr>
          <p:cNvPr id="11" name="Text 7"/>
          <p:cNvSpPr/>
          <p:nvPr/>
        </p:nvSpPr>
        <p:spPr>
          <a:xfrm>
            <a:off x="549176" y="1676549"/>
            <a:ext cx="1333500" cy="252413"/>
          </a:xfrm>
          <a:prstGeom prst="rect">
            <a:avLst/>
          </a:prstGeom>
          <a:noFill/>
        </p:spPr>
        <p:txBody>
          <a:bodyPr vert="horz" wrap="square" lIns="0" tIns="0" rIns="0" bIns="0" rtlCol="0" anchor="ctr"/>
          <a:lstStyle/>
          <a:p>
            <a:pPr marL="0" indent="0" algn="r">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算法标准地位</a:t>
            </a:r>
            <a:endParaRPr lang="en-US" sz="1200" dirty="0"/>
          </a:p>
        </p:txBody>
      </p:sp>
      <p:sp>
        <p:nvSpPr>
          <p:cNvPr id="12" name="Text 8"/>
          <p:cNvSpPr/>
          <p:nvPr/>
        </p:nvSpPr>
        <p:spPr>
          <a:xfrm>
            <a:off x="549176" y="1967061"/>
            <a:ext cx="1333500" cy="108585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作为计算机图形学领域的标准之一，多边形裁剪算法为后续研究提供了重要的参考和借鉴。</a:t>
            </a:r>
            <a:endParaRPr lang="en-US" sz="1050" dirty="0"/>
          </a:p>
        </p:txBody>
      </p:sp>
      <p:sp>
        <p:nvSpPr>
          <p:cNvPr id="13" name="Text 9"/>
          <p:cNvSpPr/>
          <p:nvPr/>
        </p:nvSpPr>
        <p:spPr>
          <a:xfrm>
            <a:off x="7261324" y="4463653"/>
            <a:ext cx="1333500"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算法优化历程</a:t>
            </a:r>
            <a:endParaRPr lang="en-US" sz="1200" dirty="0"/>
          </a:p>
        </p:txBody>
      </p:sp>
      <p:sp>
        <p:nvSpPr>
          <p:cNvPr id="14" name="Text 10"/>
          <p:cNvSpPr/>
          <p:nvPr/>
        </p:nvSpPr>
        <p:spPr>
          <a:xfrm>
            <a:off x="7261324" y="4754166"/>
            <a:ext cx="1333500" cy="10858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在过去的数十年里，该算法经历了不断的优化与扩展，以满足日益增长的复杂几何形状处理需求。</a:t>
            </a:r>
            <a:endParaRPr lang="en-US" sz="1050" dirty="0"/>
          </a:p>
        </p:txBody>
      </p:sp>
      <p:sp>
        <p:nvSpPr>
          <p:cNvPr id="15" name="Text 11"/>
          <p:cNvSpPr/>
          <p:nvPr/>
        </p:nvSpPr>
        <p:spPr>
          <a:xfrm>
            <a:off x="7261324" y="1870621"/>
            <a:ext cx="1333500"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算法性能提升</a:t>
            </a:r>
            <a:endParaRPr lang="en-US" sz="1200" dirty="0"/>
          </a:p>
        </p:txBody>
      </p:sp>
      <p:sp>
        <p:nvSpPr>
          <p:cNvPr id="16" name="Text 12"/>
          <p:cNvSpPr/>
          <p:nvPr/>
        </p:nvSpPr>
        <p:spPr>
          <a:xfrm>
            <a:off x="7261324" y="2161133"/>
            <a:ext cx="1333500" cy="10858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为了适应高性能需求，多边形裁剪算法在效率和速度上进行了显著的改进，提高了图形处理能力。</a:t>
            </a:r>
            <a:endParaRPr lang="en-US" sz="10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2"/>
          <a:srcRect l="12500" r="12500"/>
          <a:stretch>
            <a:fillRect/>
          </a:stretch>
        </p:blipFill>
        <p:spPr>
          <a:xfrm>
            <a:off x="0" y="0"/>
            <a:ext cx="3857625" cy="5143500"/>
          </a:xfrm>
          <a:prstGeom prst="rect">
            <a:avLst/>
          </a:prstGeom>
        </p:spPr>
      </p:pic>
      <p:sp>
        <p:nvSpPr>
          <p:cNvPr id="5" name="Text 1"/>
          <p:cNvSpPr/>
          <p:nvPr/>
        </p:nvSpPr>
        <p:spPr>
          <a:xfrm>
            <a:off x="4429125" y="285750"/>
            <a:ext cx="40386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算法在计算机图形学中的重要性</a:t>
            </a:r>
            <a:endParaRPr lang="en-US" sz="2250" dirty="0"/>
          </a:p>
        </p:txBody>
      </p:sp>
      <p:sp>
        <p:nvSpPr>
          <p:cNvPr id="6" name="Text 2"/>
          <p:cNvSpPr/>
          <p:nvPr/>
        </p:nvSpPr>
        <p:spPr>
          <a:xfrm>
            <a:off x="4429125" y="742950"/>
            <a:ext cx="40386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7" name="Text 3"/>
          <p:cNvSpPr/>
          <p:nvPr/>
        </p:nvSpPr>
        <p:spPr>
          <a:xfrm>
            <a:off x="4429125" y="1333500"/>
            <a:ext cx="1881187"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图形渲染基石</a:t>
            </a:r>
            <a:endParaRPr lang="en-US" sz="1200" dirty="0"/>
          </a:p>
        </p:txBody>
      </p:sp>
      <p:sp>
        <p:nvSpPr>
          <p:cNvPr id="8" name="Text 4"/>
          <p:cNvSpPr/>
          <p:nvPr/>
        </p:nvSpPr>
        <p:spPr>
          <a:xfrm>
            <a:off x="4429125" y="1581150"/>
            <a:ext cx="1881187" cy="62865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Sutherland-Hodgman算法是图形渲染技术的核心，确保虚拟场景精确呈现，提升用户体验。</a:t>
            </a:r>
            <a:endParaRPr lang="en-US" sz="1050" dirty="0"/>
          </a:p>
        </p:txBody>
      </p:sp>
      <p:sp>
        <p:nvSpPr>
          <p:cNvPr id="9" name="Text 5"/>
          <p:cNvSpPr/>
          <p:nvPr/>
        </p:nvSpPr>
        <p:spPr>
          <a:xfrm>
            <a:off x="6691313" y="1333500"/>
            <a:ext cx="1881187"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交互设计关键</a:t>
            </a:r>
            <a:endParaRPr lang="en-US" sz="1200" dirty="0"/>
          </a:p>
        </p:txBody>
      </p:sp>
      <p:sp>
        <p:nvSpPr>
          <p:cNvPr id="10" name="Text 6"/>
          <p:cNvSpPr/>
          <p:nvPr/>
        </p:nvSpPr>
        <p:spPr>
          <a:xfrm>
            <a:off x="6691313" y="1581150"/>
            <a:ext cx="1881187" cy="62865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在交互式设计中，算法快速响应用户输入，实现动态图形裁剪，增强实时性和互动感。</a:t>
            </a:r>
            <a:endParaRPr lang="en-US" sz="1050" dirty="0"/>
          </a:p>
        </p:txBody>
      </p:sp>
      <p:sp>
        <p:nvSpPr>
          <p:cNvPr id="11" name="Text 7"/>
          <p:cNvSpPr/>
          <p:nvPr/>
        </p:nvSpPr>
        <p:spPr>
          <a:xfrm>
            <a:off x="4429125" y="2400300"/>
            <a:ext cx="1881187"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游戏开发必备</a:t>
            </a:r>
            <a:endParaRPr lang="en-US" sz="1200" dirty="0"/>
          </a:p>
        </p:txBody>
      </p:sp>
      <p:sp>
        <p:nvSpPr>
          <p:cNvPr id="12" name="Text 8"/>
          <p:cNvSpPr/>
          <p:nvPr/>
        </p:nvSpPr>
        <p:spPr>
          <a:xfrm>
            <a:off x="4429125" y="2647950"/>
            <a:ext cx="1881187" cy="62865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游戏引擎依赖此算法优化视图，减少无效渲染，提高效率，创造流畅的游戏体验。</a:t>
            </a:r>
            <a:endParaRPr lang="en-US" sz="10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6572250"/>
          </a:xfrm>
          <a:prstGeom prst="rect">
            <a:avLst/>
          </a:prstGeom>
          <a:solidFill>
            <a:srgbClr val="FFFFFF"/>
          </a:solidFill>
        </p:spPr>
      </p:sp>
      <p:pic>
        <p:nvPicPr>
          <p:cNvPr id="3" name="Image 0" descr="preencoded.png"/>
          <p:cNvPicPr>
            <a:picLocks noChangeAspect="1"/>
          </p:cNvPicPr>
          <p:nvPr/>
        </p:nvPicPr>
        <p:blipFill>
          <a:blip r:embed="rId1"/>
          <a:srcRect l="10870" r="10870"/>
          <a:stretch>
            <a:fillRect/>
          </a:stretch>
        </p:blipFill>
        <p:spPr>
          <a:xfrm>
            <a:off x="0" y="0"/>
            <a:ext cx="9144000" cy="657225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基本概念与术语解析</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2"/>
          <a:srcRect/>
          <a:stretch>
            <a:fillRect/>
          </a:stretch>
        </p:blipFill>
        <p:spPr>
          <a:xfrm>
            <a:off x="381000" y="1428750"/>
            <a:ext cx="8382000" cy="4953000"/>
          </a:xfrm>
          <a:prstGeom prst="rect">
            <a:avLst/>
          </a:prstGeom>
        </p:spPr>
      </p:pic>
      <p:sp>
        <p:nvSpPr>
          <p:cNvPr id="7" name="Text 3"/>
          <p:cNvSpPr/>
          <p:nvPr/>
        </p:nvSpPr>
        <p:spPr>
          <a:xfrm>
            <a:off x="4029075" y="3957637"/>
            <a:ext cx="1085850" cy="323850"/>
          </a:xfrm>
          <a:prstGeom prst="rect">
            <a:avLst/>
          </a:prstGeom>
          <a:noFill/>
        </p:spPr>
        <p:txBody>
          <a:bodyPr vert="horz" wrap="square" lIns="0" tIns="0" rIns="0" bIns="0" rtlCol="0" anchor="ctr"/>
          <a:lstStyle/>
          <a:p>
            <a:pPr marL="0" indent="0" algn="ctr">
              <a:lnSpc>
                <a:spcPts val="1650"/>
              </a:lnSpc>
              <a:buNone/>
            </a:pPr>
            <a:r>
              <a:rPr lang="en-US" sz="1650" b="1" dirty="0">
                <a:solidFill>
                  <a:srgbClr val="3B9DF1"/>
                </a:solidFill>
                <a:latin typeface="微软雅黑" panose="020B0503020204020204" pitchFamily="34" charset="-122"/>
                <a:ea typeface="微软雅黑" panose="020B0503020204020204" pitchFamily="34" charset="-122"/>
                <a:cs typeface="微软雅黑" panose="020B0503020204020204" pitchFamily="34" charset="-120"/>
              </a:rPr>
              <a:t>多边形裁剪</a:t>
            </a:r>
            <a:endParaRPr lang="en-US" sz="1650" dirty="0"/>
          </a:p>
        </p:txBody>
      </p:sp>
      <p:sp>
        <p:nvSpPr>
          <p:cNvPr id="8" name="Text 4"/>
          <p:cNvSpPr/>
          <p:nvPr/>
        </p:nvSpPr>
        <p:spPr>
          <a:xfrm>
            <a:off x="2366963" y="2009775"/>
            <a:ext cx="923925" cy="323850"/>
          </a:xfrm>
          <a:prstGeom prst="rect">
            <a:avLst/>
          </a:prstGeom>
          <a:noFill/>
        </p:spPr>
        <p:txBody>
          <a:bodyPr vert="horz" wrap="square" lIns="0" tIns="0" rIns="0" bIns="0" rtlCol="0" anchor="ctr"/>
          <a:lstStyle/>
          <a:p>
            <a:pPr marL="0" indent="0">
              <a:lnSpc>
                <a:spcPts val="2250"/>
              </a:lnSpc>
              <a:buNone/>
            </a:pPr>
            <a:r>
              <a:rPr lang="en-US" sz="150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裁剪窗口</a:t>
            </a:r>
            <a:endParaRPr lang="en-US" sz="1500" dirty="0"/>
          </a:p>
        </p:txBody>
      </p:sp>
      <p:sp>
        <p:nvSpPr>
          <p:cNvPr id="9" name="Text 5"/>
          <p:cNvSpPr/>
          <p:nvPr/>
        </p:nvSpPr>
        <p:spPr>
          <a:xfrm>
            <a:off x="576263" y="2571750"/>
            <a:ext cx="2338388" cy="4572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定义了需要保留的凸多边形区域，如矩形。</a:t>
            </a:r>
            <a:endParaRPr lang="en-US" sz="1050" dirty="0"/>
          </a:p>
        </p:txBody>
      </p:sp>
      <p:sp>
        <p:nvSpPr>
          <p:cNvPr id="10" name="Text 6"/>
          <p:cNvSpPr/>
          <p:nvPr/>
        </p:nvSpPr>
        <p:spPr>
          <a:xfrm>
            <a:off x="576263" y="3067050"/>
            <a:ext cx="2338388" cy="24765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用于限定多边形的有效范围。</a:t>
            </a:r>
            <a:endParaRPr lang="en-US" sz="1050" dirty="0"/>
          </a:p>
        </p:txBody>
      </p:sp>
      <p:sp>
        <p:nvSpPr>
          <p:cNvPr id="11" name="Text 7"/>
          <p:cNvSpPr/>
          <p:nvPr/>
        </p:nvSpPr>
        <p:spPr>
          <a:xfrm>
            <a:off x="2300288" y="3524250"/>
            <a:ext cx="990600" cy="323850"/>
          </a:xfrm>
          <a:prstGeom prst="rect">
            <a:avLst/>
          </a:prstGeom>
          <a:noFill/>
        </p:spPr>
        <p:txBody>
          <a:bodyPr vert="horz" wrap="square" lIns="0" tIns="0" rIns="0" bIns="0" rtlCol="0" anchor="ctr"/>
          <a:lstStyle/>
          <a:p>
            <a:pPr marL="0" indent="0">
              <a:lnSpc>
                <a:spcPts val="2250"/>
              </a:lnSpc>
              <a:buNone/>
            </a:pPr>
            <a:r>
              <a:rPr lang="en-US" sz="1500" b="1" dirty="0">
                <a:solidFill>
                  <a:srgbClr val="639CFF"/>
                </a:solidFill>
                <a:latin typeface="微软雅黑" panose="020B0503020204020204" pitchFamily="34" charset="-122"/>
                <a:ea typeface="微软雅黑" panose="020B0503020204020204" pitchFamily="34" charset="-122"/>
                <a:cs typeface="微软雅黑" panose="020B0503020204020204" pitchFamily="34" charset="-120"/>
              </a:rPr>
              <a:t>多边形组成</a:t>
            </a:r>
            <a:endParaRPr lang="en-US" sz="1500" dirty="0"/>
          </a:p>
        </p:txBody>
      </p:sp>
      <p:sp>
        <p:nvSpPr>
          <p:cNvPr id="12" name="Text 8"/>
          <p:cNvSpPr/>
          <p:nvPr/>
        </p:nvSpPr>
        <p:spPr>
          <a:xfrm>
            <a:off x="576263" y="4086225"/>
            <a:ext cx="2338388" cy="24765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由一系列相连的线段组成。</a:t>
            </a:r>
            <a:endParaRPr lang="en-US" sz="1050" dirty="0"/>
          </a:p>
        </p:txBody>
      </p:sp>
      <p:sp>
        <p:nvSpPr>
          <p:cNvPr id="13" name="Text 9"/>
          <p:cNvSpPr/>
          <p:nvPr/>
        </p:nvSpPr>
        <p:spPr>
          <a:xfrm>
            <a:off x="576263" y="4371975"/>
            <a:ext cx="2338388" cy="24765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需被裁剪以适应裁剪窗口的限制。</a:t>
            </a:r>
            <a:endParaRPr lang="en-US" sz="1050" dirty="0"/>
          </a:p>
        </p:txBody>
      </p:sp>
      <p:sp>
        <p:nvSpPr>
          <p:cNvPr id="14" name="Text 10"/>
          <p:cNvSpPr/>
          <p:nvPr/>
        </p:nvSpPr>
        <p:spPr>
          <a:xfrm>
            <a:off x="2366963" y="4829175"/>
            <a:ext cx="923925" cy="323850"/>
          </a:xfrm>
          <a:prstGeom prst="rect">
            <a:avLst/>
          </a:prstGeom>
          <a:noFill/>
        </p:spPr>
        <p:txBody>
          <a:bodyPr vert="horz" wrap="square" lIns="0" tIns="0" rIns="0" bIns="0" rtlCol="0" anchor="ctr"/>
          <a:lstStyle/>
          <a:p>
            <a:pPr marL="0" indent="0">
              <a:lnSpc>
                <a:spcPts val="2250"/>
              </a:lnSpc>
              <a:buNone/>
            </a:pPr>
            <a:r>
              <a:rPr lang="en-US" sz="1500" b="1" dirty="0">
                <a:solidFill>
                  <a:srgbClr val="687EFF"/>
                </a:solidFill>
                <a:latin typeface="微软雅黑" panose="020B0503020204020204" pitchFamily="34" charset="-122"/>
                <a:ea typeface="微软雅黑" panose="020B0503020204020204" pitchFamily="34" charset="-122"/>
                <a:cs typeface="微软雅黑" panose="020B0503020204020204" pitchFamily="34" charset="-120"/>
              </a:rPr>
              <a:t>裁剪边界</a:t>
            </a:r>
            <a:endParaRPr lang="en-US" sz="1500" dirty="0"/>
          </a:p>
        </p:txBody>
      </p:sp>
      <p:sp>
        <p:nvSpPr>
          <p:cNvPr id="15" name="Text 11"/>
          <p:cNvSpPr/>
          <p:nvPr/>
        </p:nvSpPr>
        <p:spPr>
          <a:xfrm>
            <a:off x="576263" y="5391150"/>
            <a:ext cx="2338388" cy="24765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是裁剪窗口的每条边。</a:t>
            </a:r>
            <a:endParaRPr lang="en-US" sz="1050" dirty="0"/>
          </a:p>
        </p:txBody>
      </p:sp>
      <p:sp>
        <p:nvSpPr>
          <p:cNvPr id="16" name="Text 12"/>
          <p:cNvSpPr/>
          <p:nvPr/>
        </p:nvSpPr>
        <p:spPr>
          <a:xfrm>
            <a:off x="576263" y="5676900"/>
            <a:ext cx="2338388" cy="24765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用于判断多边形边的位置关系。</a:t>
            </a:r>
            <a:endParaRPr lang="en-US" sz="1050" dirty="0"/>
          </a:p>
        </p:txBody>
      </p:sp>
      <p:sp>
        <p:nvSpPr>
          <p:cNvPr id="17" name="Text 13"/>
          <p:cNvSpPr/>
          <p:nvPr/>
        </p:nvSpPr>
        <p:spPr>
          <a:xfrm>
            <a:off x="6234113" y="1590675"/>
            <a:ext cx="1181100" cy="323850"/>
          </a:xfrm>
          <a:prstGeom prst="rect">
            <a:avLst/>
          </a:prstGeom>
          <a:noFill/>
        </p:spPr>
        <p:txBody>
          <a:bodyPr vert="horz" wrap="square" lIns="0" tIns="0" rIns="0" bIns="0" rtlCol="0" anchor="ctr"/>
          <a:lstStyle/>
          <a:p>
            <a:pPr marL="0" indent="0">
              <a:lnSpc>
                <a:spcPts val="2250"/>
              </a:lnSpc>
              <a:buNone/>
            </a:pPr>
            <a:r>
              <a:rPr lang="en-US" sz="150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多边形边裁剪</a:t>
            </a:r>
            <a:endParaRPr lang="en-US" sz="1500" dirty="0"/>
          </a:p>
        </p:txBody>
      </p:sp>
      <p:sp>
        <p:nvSpPr>
          <p:cNvPr id="18" name="Text 14"/>
          <p:cNvSpPr/>
          <p:nvPr/>
        </p:nvSpPr>
        <p:spPr>
          <a:xfrm>
            <a:off x="6229350" y="2152650"/>
            <a:ext cx="2338388"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当多边形边跨越裁剪边界时，需计算交点。</a:t>
            </a:r>
            <a:endParaRPr lang="en-US" sz="1050" dirty="0"/>
          </a:p>
        </p:txBody>
      </p:sp>
      <p:sp>
        <p:nvSpPr>
          <p:cNvPr id="19" name="Text 15"/>
          <p:cNvSpPr/>
          <p:nvPr/>
        </p:nvSpPr>
        <p:spPr>
          <a:xfrm>
            <a:off x="6229350" y="2647950"/>
            <a:ext cx="2338388"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以确定裁剪后的多边形形状。</a:t>
            </a:r>
            <a:endParaRPr lang="en-US" sz="1050" dirty="0"/>
          </a:p>
        </p:txBody>
      </p:sp>
      <p:sp>
        <p:nvSpPr>
          <p:cNvPr id="20" name="Text 16"/>
          <p:cNvSpPr/>
          <p:nvPr/>
        </p:nvSpPr>
        <p:spPr>
          <a:xfrm>
            <a:off x="6234113" y="3105150"/>
            <a:ext cx="923925" cy="323850"/>
          </a:xfrm>
          <a:prstGeom prst="rect">
            <a:avLst/>
          </a:prstGeom>
          <a:noFill/>
        </p:spPr>
        <p:txBody>
          <a:bodyPr vert="horz" wrap="square" lIns="0" tIns="0" rIns="0" bIns="0" rtlCol="0" anchor="ctr"/>
          <a:lstStyle/>
          <a:p>
            <a:pPr marL="0" indent="0">
              <a:lnSpc>
                <a:spcPts val="2250"/>
              </a:lnSpc>
              <a:buNone/>
            </a:pPr>
            <a:r>
              <a:rPr lang="en-US" sz="1500" b="1" dirty="0">
                <a:solidFill>
                  <a:srgbClr val="6644DF"/>
                </a:solidFill>
                <a:latin typeface="微软雅黑" panose="020B0503020204020204" pitchFamily="34" charset="-122"/>
                <a:ea typeface="微软雅黑" panose="020B0503020204020204" pitchFamily="34" charset="-122"/>
                <a:cs typeface="微软雅黑" panose="020B0503020204020204" pitchFamily="34" charset="-120"/>
              </a:rPr>
              <a:t>裁剪过程</a:t>
            </a:r>
            <a:endParaRPr lang="en-US" sz="1500" dirty="0"/>
          </a:p>
        </p:txBody>
      </p:sp>
      <p:sp>
        <p:nvSpPr>
          <p:cNvPr id="21" name="Text 17"/>
          <p:cNvSpPr/>
          <p:nvPr/>
        </p:nvSpPr>
        <p:spPr>
          <a:xfrm>
            <a:off x="6229350" y="3667125"/>
            <a:ext cx="2338388"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通过计算多边形边与裁剪边界的交点来实现。</a:t>
            </a:r>
            <a:endParaRPr lang="en-US" sz="1050" dirty="0"/>
          </a:p>
        </p:txBody>
      </p:sp>
      <p:sp>
        <p:nvSpPr>
          <p:cNvPr id="22" name="Text 18"/>
          <p:cNvSpPr/>
          <p:nvPr/>
        </p:nvSpPr>
        <p:spPr>
          <a:xfrm>
            <a:off x="6229350" y="4162425"/>
            <a:ext cx="2338388"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确保裁剪后的多边形仍然保持有效的几何形态。</a:t>
            </a:r>
            <a:endParaRPr lang="en-US" sz="1050" dirty="0"/>
          </a:p>
        </p:txBody>
      </p:sp>
      <p:sp>
        <p:nvSpPr>
          <p:cNvPr id="23" name="Text 19"/>
          <p:cNvSpPr/>
          <p:nvPr/>
        </p:nvSpPr>
        <p:spPr>
          <a:xfrm>
            <a:off x="6234113" y="4829175"/>
            <a:ext cx="923925" cy="323850"/>
          </a:xfrm>
          <a:prstGeom prst="rect">
            <a:avLst/>
          </a:prstGeom>
          <a:noFill/>
        </p:spPr>
        <p:txBody>
          <a:bodyPr vert="horz" wrap="square" lIns="0" tIns="0" rIns="0" bIns="0" rtlCol="0" anchor="ctr"/>
          <a:lstStyle/>
          <a:p>
            <a:pPr marL="0" indent="0">
              <a:lnSpc>
                <a:spcPts val="2250"/>
              </a:lnSpc>
              <a:buNone/>
            </a:pPr>
            <a:r>
              <a:rPr lang="en-US" sz="1500" b="1" dirty="0">
                <a:solidFill>
                  <a:srgbClr val="3B9DF1"/>
                </a:solidFill>
                <a:latin typeface="微软雅黑" panose="020B0503020204020204" pitchFamily="34" charset="-122"/>
                <a:ea typeface="微软雅黑" panose="020B0503020204020204" pitchFamily="34" charset="-122"/>
                <a:cs typeface="微软雅黑" panose="020B0503020204020204" pitchFamily="34" charset="-120"/>
              </a:rPr>
              <a:t>应用领域</a:t>
            </a:r>
            <a:endParaRPr lang="en-US" sz="1500" dirty="0"/>
          </a:p>
        </p:txBody>
      </p:sp>
      <p:sp>
        <p:nvSpPr>
          <p:cNvPr id="24" name="Text 20"/>
          <p:cNvSpPr/>
          <p:nvPr/>
        </p:nvSpPr>
        <p:spPr>
          <a:xfrm>
            <a:off x="6229350" y="5391150"/>
            <a:ext cx="2338388"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广泛应用于计算机图形学和地理信息系统。</a:t>
            </a:r>
            <a:endParaRPr lang="en-US" sz="1050" dirty="0"/>
          </a:p>
        </p:txBody>
      </p:sp>
      <p:sp>
        <p:nvSpPr>
          <p:cNvPr id="25" name="Text 21"/>
          <p:cNvSpPr/>
          <p:nvPr/>
        </p:nvSpPr>
        <p:spPr>
          <a:xfrm>
            <a:off x="6229350" y="5886450"/>
            <a:ext cx="2338388"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有助于提高图形显示效率和数据处理精度。</a:t>
            </a:r>
            <a:endParaRPr lang="en-US" sz="10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3314700"/>
            <a:ext cx="4762500" cy="666750"/>
          </a:xfrm>
          <a:prstGeom prst="rect">
            <a:avLst/>
          </a:prstGeom>
          <a:noFill/>
        </p:spPr>
        <p:txBody>
          <a:bodyPr vert="horz" wrap="square" lIns="0" tIns="0" rIns="0" bIns="0" rtlCol="0" anchor="ctr"/>
          <a:lstStyle/>
          <a:p>
            <a:pPr marL="0" indent="0" algn="l">
              <a:lnSpc>
                <a:spcPts val="5250"/>
              </a:lnSpc>
              <a:buNone/>
            </a:pPr>
            <a:r>
              <a:rPr lang="en-US" sz="37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核心原理</a:t>
            </a:r>
            <a:endParaRPr lang="en-US" sz="3750" dirty="0"/>
          </a:p>
        </p:txBody>
      </p:sp>
      <p:sp>
        <p:nvSpPr>
          <p:cNvPr id="4" name="Shape 1"/>
          <p:cNvSpPr/>
          <p:nvPr/>
        </p:nvSpPr>
        <p:spPr>
          <a:xfrm>
            <a:off x="571500" y="4157662"/>
            <a:ext cx="4762500" cy="14288"/>
          </a:xfrm>
          <a:prstGeom prst="rect">
            <a:avLst/>
          </a:prstGeom>
          <a:solidFill>
            <a:srgbClr val="000000">
              <a:alpha val="30000"/>
            </a:srgbClr>
          </a:solidFill>
        </p:spPr>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22500" b="1" dirty="0">
                <a:solidFill>
                  <a:srgbClr val="FFFFFF">
                    <a:alpha val="94000"/>
                  </a:srgbClr>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22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2"/>
          <a:srcRect t="16146" b="16146"/>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裁剪窗口与多边形的定义</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3"/>
          <a:srcRect/>
          <a:stretch>
            <a:fillRect/>
          </a:stretch>
        </p:blipFill>
        <p:spPr>
          <a:xfrm>
            <a:off x="381000" y="1428750"/>
            <a:ext cx="8382000" cy="3057525"/>
          </a:xfrm>
          <a:prstGeom prst="rect">
            <a:avLst/>
          </a:prstGeom>
        </p:spPr>
      </p:pic>
      <p:sp>
        <p:nvSpPr>
          <p:cNvPr id="8" name="Text 3"/>
          <p:cNvSpPr/>
          <p:nvPr/>
        </p:nvSpPr>
        <p:spPr>
          <a:xfrm>
            <a:off x="828675" y="1571625"/>
            <a:ext cx="1643063" cy="361950"/>
          </a:xfrm>
          <a:prstGeom prst="rect">
            <a:avLst/>
          </a:prstGeom>
          <a:noFill/>
        </p:spPr>
        <p:txBody>
          <a:bodyPr vert="horz" wrap="square" lIns="0" tIns="0" rIns="0" bIns="0" rtlCol="0" anchor="ctr"/>
          <a:lstStyle/>
          <a:p>
            <a:pPr marL="0" indent="0" algn="ctr">
              <a:lnSpc>
                <a:spcPts val="2550"/>
              </a:lnSpc>
              <a:buNone/>
            </a:pPr>
            <a:r>
              <a:rPr lang="en-US" sz="1875" b="1" dirty="0">
                <a:solidFill>
                  <a:srgbClr val="3B9DF1"/>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875" dirty="0"/>
          </a:p>
        </p:txBody>
      </p:sp>
      <p:sp>
        <p:nvSpPr>
          <p:cNvPr id="9" name="Text 4"/>
          <p:cNvSpPr/>
          <p:nvPr/>
        </p:nvSpPr>
        <p:spPr>
          <a:xfrm>
            <a:off x="771525" y="2114550"/>
            <a:ext cx="1700213"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定义裁剪窗口</a:t>
            </a:r>
            <a:endParaRPr lang="en-US" sz="1200" dirty="0"/>
          </a:p>
        </p:txBody>
      </p:sp>
      <p:sp>
        <p:nvSpPr>
          <p:cNvPr id="10" name="Text 5"/>
          <p:cNvSpPr/>
          <p:nvPr/>
        </p:nvSpPr>
        <p:spPr>
          <a:xfrm>
            <a:off x="771525" y="2405063"/>
            <a:ext cx="1700213" cy="4572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裁剪窗口通常为矩形，界定保留区域。</a:t>
            </a:r>
            <a:endParaRPr lang="en-US" sz="1050" dirty="0"/>
          </a:p>
        </p:txBody>
      </p:sp>
      <p:sp>
        <p:nvSpPr>
          <p:cNvPr id="11" name="Text 6"/>
          <p:cNvSpPr/>
          <p:nvPr/>
        </p:nvSpPr>
        <p:spPr>
          <a:xfrm>
            <a:off x="2795588" y="1571625"/>
            <a:ext cx="1643063" cy="361950"/>
          </a:xfrm>
          <a:prstGeom prst="rect">
            <a:avLst/>
          </a:prstGeom>
          <a:noFill/>
        </p:spPr>
        <p:txBody>
          <a:bodyPr vert="horz" wrap="square" lIns="0" tIns="0" rIns="0" bIns="0" rtlCol="0" anchor="ctr"/>
          <a:lstStyle/>
          <a:p>
            <a:pPr marL="0" indent="0" algn="ctr">
              <a:lnSpc>
                <a:spcPts val="2550"/>
              </a:lnSpc>
              <a:buNone/>
            </a:pPr>
            <a:r>
              <a:rPr lang="en-US" sz="1875"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875" dirty="0"/>
          </a:p>
        </p:txBody>
      </p:sp>
      <p:sp>
        <p:nvSpPr>
          <p:cNvPr id="12" name="Text 7"/>
          <p:cNvSpPr/>
          <p:nvPr/>
        </p:nvSpPr>
        <p:spPr>
          <a:xfrm>
            <a:off x="2738438" y="2114550"/>
            <a:ext cx="1700213"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窗口形状特性</a:t>
            </a:r>
            <a:endParaRPr lang="en-US" sz="1200" dirty="0"/>
          </a:p>
        </p:txBody>
      </p:sp>
      <p:sp>
        <p:nvSpPr>
          <p:cNvPr id="13" name="Text 8"/>
          <p:cNvSpPr/>
          <p:nvPr/>
        </p:nvSpPr>
        <p:spPr>
          <a:xfrm>
            <a:off x="2738438" y="2405063"/>
            <a:ext cx="1700213" cy="4572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窗口定义为凸多边形，确保算法有效。</a:t>
            </a:r>
            <a:endParaRPr lang="en-US" sz="1050" dirty="0"/>
          </a:p>
        </p:txBody>
      </p:sp>
      <p:sp>
        <p:nvSpPr>
          <p:cNvPr id="14" name="Text 9"/>
          <p:cNvSpPr/>
          <p:nvPr/>
        </p:nvSpPr>
        <p:spPr>
          <a:xfrm>
            <a:off x="4762500" y="1571625"/>
            <a:ext cx="1643063" cy="361950"/>
          </a:xfrm>
          <a:prstGeom prst="rect">
            <a:avLst/>
          </a:prstGeom>
          <a:noFill/>
        </p:spPr>
        <p:txBody>
          <a:bodyPr vert="horz" wrap="square" lIns="0" tIns="0" rIns="0" bIns="0" rtlCol="0" anchor="ctr"/>
          <a:lstStyle/>
          <a:p>
            <a:pPr marL="0" indent="0" algn="ctr">
              <a:lnSpc>
                <a:spcPts val="2550"/>
              </a:lnSpc>
              <a:buNone/>
            </a:pPr>
            <a:r>
              <a:rPr lang="en-US" sz="1875" b="1" dirty="0">
                <a:solidFill>
                  <a:srgbClr val="639CFF"/>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875" dirty="0"/>
          </a:p>
        </p:txBody>
      </p:sp>
      <p:sp>
        <p:nvSpPr>
          <p:cNvPr id="15" name="Text 10"/>
          <p:cNvSpPr/>
          <p:nvPr/>
        </p:nvSpPr>
        <p:spPr>
          <a:xfrm>
            <a:off x="4705350" y="2114550"/>
            <a:ext cx="1700213"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多边形构成</a:t>
            </a:r>
            <a:endParaRPr lang="en-US" sz="1200" dirty="0"/>
          </a:p>
        </p:txBody>
      </p:sp>
      <p:sp>
        <p:nvSpPr>
          <p:cNvPr id="16" name="Text 11"/>
          <p:cNvSpPr/>
          <p:nvPr/>
        </p:nvSpPr>
        <p:spPr>
          <a:xfrm>
            <a:off x="4705350" y="2405063"/>
            <a:ext cx="1700213" cy="4572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多边形由一系列顶点构成，形成需裁剪对象。</a:t>
            </a:r>
            <a:endParaRPr lang="en-US" sz="1050" dirty="0"/>
          </a:p>
        </p:txBody>
      </p:sp>
      <p:sp>
        <p:nvSpPr>
          <p:cNvPr id="17" name="Text 12"/>
          <p:cNvSpPr/>
          <p:nvPr/>
        </p:nvSpPr>
        <p:spPr>
          <a:xfrm>
            <a:off x="6729413" y="1571625"/>
            <a:ext cx="1643063" cy="361950"/>
          </a:xfrm>
          <a:prstGeom prst="rect">
            <a:avLst/>
          </a:prstGeom>
          <a:noFill/>
        </p:spPr>
        <p:txBody>
          <a:bodyPr vert="horz" wrap="square" lIns="0" tIns="0" rIns="0" bIns="0" rtlCol="0" anchor="ctr"/>
          <a:lstStyle/>
          <a:p>
            <a:pPr marL="0" indent="0" algn="ctr">
              <a:lnSpc>
                <a:spcPts val="2550"/>
              </a:lnSpc>
              <a:buNone/>
            </a:pPr>
            <a:r>
              <a:rPr lang="en-US" sz="1875" b="1" dirty="0">
                <a:solidFill>
                  <a:srgbClr val="687EFF"/>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875" dirty="0"/>
          </a:p>
        </p:txBody>
      </p:sp>
      <p:sp>
        <p:nvSpPr>
          <p:cNvPr id="18" name="Text 13"/>
          <p:cNvSpPr/>
          <p:nvPr/>
        </p:nvSpPr>
        <p:spPr>
          <a:xfrm>
            <a:off x="6672263" y="2114550"/>
            <a:ext cx="1700213"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凸性的重要性</a:t>
            </a:r>
            <a:endParaRPr lang="en-US" sz="1200" dirty="0"/>
          </a:p>
        </p:txBody>
      </p:sp>
      <p:sp>
        <p:nvSpPr>
          <p:cNvPr id="19" name="Text 14"/>
          <p:cNvSpPr/>
          <p:nvPr/>
        </p:nvSpPr>
        <p:spPr>
          <a:xfrm>
            <a:off x="6672263" y="2405063"/>
            <a:ext cx="1700213" cy="4572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凸性保证了算法的简单性和有效性。</a:t>
            </a:r>
            <a:endParaRPr lang="en-US" sz="1050" dirty="0"/>
          </a:p>
        </p:txBody>
      </p:sp>
      <p:sp>
        <p:nvSpPr>
          <p:cNvPr id="20" name="Text 15"/>
          <p:cNvSpPr/>
          <p:nvPr/>
        </p:nvSpPr>
        <p:spPr>
          <a:xfrm>
            <a:off x="828675" y="3157538"/>
            <a:ext cx="1643063" cy="361950"/>
          </a:xfrm>
          <a:prstGeom prst="rect">
            <a:avLst/>
          </a:prstGeom>
          <a:noFill/>
        </p:spPr>
        <p:txBody>
          <a:bodyPr vert="horz" wrap="square" lIns="0" tIns="0" rIns="0" bIns="0" rtlCol="0" anchor="ctr"/>
          <a:lstStyle/>
          <a:p>
            <a:pPr marL="0" indent="0" algn="ctr">
              <a:lnSpc>
                <a:spcPts val="2550"/>
              </a:lnSpc>
              <a:buNone/>
            </a:pPr>
            <a:r>
              <a:rPr lang="en-US" sz="1875"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05</a:t>
            </a:r>
            <a:endParaRPr lang="en-US" sz="1875" dirty="0"/>
          </a:p>
        </p:txBody>
      </p:sp>
      <p:sp>
        <p:nvSpPr>
          <p:cNvPr id="21" name="Text 16"/>
          <p:cNvSpPr/>
          <p:nvPr/>
        </p:nvSpPr>
        <p:spPr>
          <a:xfrm>
            <a:off x="771525" y="3700463"/>
            <a:ext cx="1700213"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窗口边界作用</a:t>
            </a:r>
            <a:endParaRPr lang="en-US" sz="1200" dirty="0"/>
          </a:p>
        </p:txBody>
      </p:sp>
      <p:sp>
        <p:nvSpPr>
          <p:cNvPr id="22" name="Text 17"/>
          <p:cNvSpPr/>
          <p:nvPr/>
        </p:nvSpPr>
        <p:spPr>
          <a:xfrm>
            <a:off x="771525" y="3990975"/>
            <a:ext cx="1700213" cy="4572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清晰的窗口边界有助于指导裁剪操作。</a:t>
            </a:r>
            <a:endParaRPr lang="en-US" sz="1050" dirty="0"/>
          </a:p>
        </p:txBody>
      </p:sp>
      <p:sp>
        <p:nvSpPr>
          <p:cNvPr id="23" name="Text 18"/>
          <p:cNvSpPr/>
          <p:nvPr/>
        </p:nvSpPr>
        <p:spPr>
          <a:xfrm>
            <a:off x="2795588" y="3157538"/>
            <a:ext cx="1643063" cy="361950"/>
          </a:xfrm>
          <a:prstGeom prst="rect">
            <a:avLst/>
          </a:prstGeom>
          <a:noFill/>
        </p:spPr>
        <p:txBody>
          <a:bodyPr vert="horz" wrap="square" lIns="0" tIns="0" rIns="0" bIns="0" rtlCol="0" anchor="ctr"/>
          <a:lstStyle/>
          <a:p>
            <a:pPr marL="0" indent="0" algn="ctr">
              <a:lnSpc>
                <a:spcPts val="2550"/>
              </a:lnSpc>
              <a:buNone/>
            </a:pPr>
            <a:r>
              <a:rPr lang="en-US" sz="1875" b="1" dirty="0">
                <a:solidFill>
                  <a:srgbClr val="6644DF"/>
                </a:solidFill>
                <a:latin typeface="微软雅黑" panose="020B0503020204020204" pitchFamily="34" charset="-122"/>
                <a:ea typeface="微软雅黑" panose="020B0503020204020204" pitchFamily="34" charset="-122"/>
                <a:cs typeface="微软雅黑" panose="020B0503020204020204" pitchFamily="34" charset="-120"/>
              </a:rPr>
              <a:t>06</a:t>
            </a:r>
            <a:endParaRPr lang="en-US" sz="1875" dirty="0"/>
          </a:p>
        </p:txBody>
      </p:sp>
      <p:sp>
        <p:nvSpPr>
          <p:cNvPr id="24" name="Text 19"/>
          <p:cNvSpPr/>
          <p:nvPr/>
        </p:nvSpPr>
        <p:spPr>
          <a:xfrm>
            <a:off x="2738438" y="3700463"/>
            <a:ext cx="1700213"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裁剪对象特点</a:t>
            </a:r>
            <a:endParaRPr lang="en-US" sz="1200" dirty="0"/>
          </a:p>
        </p:txBody>
      </p:sp>
      <p:sp>
        <p:nvSpPr>
          <p:cNvPr id="25" name="Text 20"/>
          <p:cNvSpPr/>
          <p:nvPr/>
        </p:nvSpPr>
        <p:spPr>
          <a:xfrm>
            <a:off x="2738438" y="3990975"/>
            <a:ext cx="1700213" cy="4572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多边形作为裁剪对象，具有明确的几何特征。</a:t>
            </a:r>
            <a:endParaRPr lang="en-US" sz="1050" dirty="0"/>
          </a:p>
        </p:txBody>
      </p:sp>
      <p:sp>
        <p:nvSpPr>
          <p:cNvPr id="26" name="Text 21"/>
          <p:cNvSpPr/>
          <p:nvPr/>
        </p:nvSpPr>
        <p:spPr>
          <a:xfrm>
            <a:off x="4762500" y="3157538"/>
            <a:ext cx="1643063" cy="361950"/>
          </a:xfrm>
          <a:prstGeom prst="rect">
            <a:avLst/>
          </a:prstGeom>
          <a:noFill/>
        </p:spPr>
        <p:txBody>
          <a:bodyPr vert="horz" wrap="square" lIns="0" tIns="0" rIns="0" bIns="0" rtlCol="0" anchor="ctr"/>
          <a:lstStyle/>
          <a:p>
            <a:pPr marL="0" indent="0" algn="ctr">
              <a:lnSpc>
                <a:spcPts val="2550"/>
              </a:lnSpc>
              <a:buNone/>
            </a:pPr>
            <a:r>
              <a:rPr lang="en-US" sz="1875" b="1" dirty="0">
                <a:solidFill>
                  <a:srgbClr val="3B9DF1"/>
                </a:solidFill>
                <a:latin typeface="微软雅黑" panose="020B0503020204020204" pitchFamily="34" charset="-122"/>
                <a:ea typeface="微软雅黑" panose="020B0503020204020204" pitchFamily="34" charset="-122"/>
                <a:cs typeface="微软雅黑" panose="020B0503020204020204" pitchFamily="34" charset="-120"/>
              </a:rPr>
              <a:t>07</a:t>
            </a:r>
            <a:endParaRPr lang="en-US" sz="1875" dirty="0"/>
          </a:p>
        </p:txBody>
      </p:sp>
      <p:sp>
        <p:nvSpPr>
          <p:cNvPr id="27" name="Text 22"/>
          <p:cNvSpPr/>
          <p:nvPr/>
        </p:nvSpPr>
        <p:spPr>
          <a:xfrm>
            <a:off x="4705350" y="3700463"/>
            <a:ext cx="1700213"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算法适用条件</a:t>
            </a:r>
            <a:endParaRPr lang="en-US" sz="1200" dirty="0"/>
          </a:p>
        </p:txBody>
      </p:sp>
      <p:sp>
        <p:nvSpPr>
          <p:cNvPr id="28" name="Text 23"/>
          <p:cNvSpPr/>
          <p:nvPr/>
        </p:nvSpPr>
        <p:spPr>
          <a:xfrm>
            <a:off x="4705350" y="3990975"/>
            <a:ext cx="1700213" cy="4572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裁剪算法适用于凸多边形，确保操作简便。</a:t>
            </a:r>
            <a:endParaRPr lang="en-US" sz="1050" dirty="0"/>
          </a:p>
        </p:txBody>
      </p:sp>
      <p:sp>
        <p:nvSpPr>
          <p:cNvPr id="29" name="Text 24"/>
          <p:cNvSpPr/>
          <p:nvPr/>
        </p:nvSpPr>
        <p:spPr>
          <a:xfrm>
            <a:off x="6729413" y="3157538"/>
            <a:ext cx="1643063" cy="361950"/>
          </a:xfrm>
          <a:prstGeom prst="rect">
            <a:avLst/>
          </a:prstGeom>
          <a:noFill/>
        </p:spPr>
        <p:txBody>
          <a:bodyPr vert="horz" wrap="square" lIns="0" tIns="0" rIns="0" bIns="0" rtlCol="0" anchor="ctr"/>
          <a:lstStyle/>
          <a:p>
            <a:pPr marL="0" indent="0" algn="ctr">
              <a:lnSpc>
                <a:spcPts val="2550"/>
              </a:lnSpc>
              <a:buNone/>
            </a:pPr>
            <a:r>
              <a:rPr lang="en-US" sz="1875"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08</a:t>
            </a:r>
            <a:endParaRPr lang="en-US" sz="1875" dirty="0"/>
          </a:p>
        </p:txBody>
      </p:sp>
      <p:sp>
        <p:nvSpPr>
          <p:cNvPr id="30" name="Text 25"/>
          <p:cNvSpPr/>
          <p:nvPr/>
        </p:nvSpPr>
        <p:spPr>
          <a:xfrm>
            <a:off x="6672263" y="3700463"/>
            <a:ext cx="1700213"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保留区域界定</a:t>
            </a:r>
            <a:endParaRPr lang="en-US" sz="1200" dirty="0"/>
          </a:p>
        </p:txBody>
      </p:sp>
      <p:sp>
        <p:nvSpPr>
          <p:cNvPr id="31" name="Text 26"/>
          <p:cNvSpPr/>
          <p:nvPr/>
        </p:nvSpPr>
        <p:spPr>
          <a:xfrm>
            <a:off x="6672263" y="3990975"/>
            <a:ext cx="1700213" cy="4572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通过裁剪窗口，明确界定图像的保留部分。</a:t>
            </a:r>
            <a:endParaRPr lang="en-US" sz="10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2"/>
          <a:srcRect t="16146" b="16146"/>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裁剪边界的选择与处理流程</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3"/>
          <a:srcRect t="20395" b="20395"/>
          <a:stretch>
            <a:fillRect/>
          </a:stretch>
        </p:blipFill>
        <p:spPr>
          <a:xfrm>
            <a:off x="571500" y="2000250"/>
            <a:ext cx="2413000" cy="1428750"/>
          </a:xfrm>
          <a:prstGeom prst="rect">
            <a:avLst/>
          </a:prstGeom>
        </p:spPr>
      </p:pic>
      <p:sp>
        <p:nvSpPr>
          <p:cNvPr id="8" name="Text 3"/>
          <p:cNvSpPr/>
          <p:nvPr/>
        </p:nvSpPr>
        <p:spPr>
          <a:xfrm>
            <a:off x="571500" y="3619500"/>
            <a:ext cx="24130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裁剪窗口定义</a:t>
            </a:r>
            <a:endParaRPr lang="en-US" sz="1200" dirty="0"/>
          </a:p>
        </p:txBody>
      </p:sp>
      <p:sp>
        <p:nvSpPr>
          <p:cNvPr id="9" name="Text 4"/>
          <p:cNvSpPr/>
          <p:nvPr/>
        </p:nvSpPr>
        <p:spPr>
          <a:xfrm>
            <a:off x="571500" y="3867150"/>
            <a:ext cx="2413000" cy="41910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首先，明确裁剪窗口为一凸多边形，常为矩形，界定保留区域。</a:t>
            </a:r>
            <a:endParaRPr lang="en-US" sz="1050" dirty="0"/>
          </a:p>
        </p:txBody>
      </p:sp>
      <p:pic>
        <p:nvPicPr>
          <p:cNvPr id="10" name="Image 3" descr="preencoded.png"/>
          <p:cNvPicPr>
            <a:picLocks noChangeAspect="1"/>
          </p:cNvPicPr>
          <p:nvPr/>
        </p:nvPicPr>
        <p:blipFill>
          <a:blip r:embed="rId4"/>
          <a:srcRect t="20395" b="20395"/>
          <a:stretch>
            <a:fillRect/>
          </a:stretch>
        </p:blipFill>
        <p:spPr>
          <a:xfrm>
            <a:off x="3365500" y="2000250"/>
            <a:ext cx="2413000" cy="1428750"/>
          </a:xfrm>
          <a:prstGeom prst="rect">
            <a:avLst/>
          </a:prstGeom>
        </p:spPr>
      </p:pic>
      <p:sp>
        <p:nvSpPr>
          <p:cNvPr id="11" name="Text 5"/>
          <p:cNvSpPr/>
          <p:nvPr/>
        </p:nvSpPr>
        <p:spPr>
          <a:xfrm>
            <a:off x="3365500" y="3619500"/>
            <a:ext cx="24130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边界顺序处理</a:t>
            </a:r>
            <a:endParaRPr lang="en-US" sz="1200" dirty="0"/>
          </a:p>
        </p:txBody>
      </p:sp>
      <p:sp>
        <p:nvSpPr>
          <p:cNvPr id="12" name="Text 6"/>
          <p:cNvSpPr/>
          <p:nvPr/>
        </p:nvSpPr>
        <p:spPr>
          <a:xfrm>
            <a:off x="3365500" y="3867150"/>
            <a:ext cx="2413000" cy="41910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按顺/逆时针顺序，依次以上、右、下、左边界裁剪多边形。</a:t>
            </a:r>
            <a:endParaRPr lang="en-US" sz="1050" dirty="0"/>
          </a:p>
        </p:txBody>
      </p:sp>
      <p:pic>
        <p:nvPicPr>
          <p:cNvPr id="13" name="Image 4" descr="preencoded.png"/>
          <p:cNvPicPr>
            <a:picLocks noChangeAspect="1"/>
          </p:cNvPicPr>
          <p:nvPr/>
        </p:nvPicPr>
        <p:blipFill>
          <a:blip r:embed="rId5"/>
          <a:srcRect t="20395" b="20395"/>
          <a:stretch>
            <a:fillRect/>
          </a:stretch>
        </p:blipFill>
        <p:spPr>
          <a:xfrm>
            <a:off x="6159500" y="2000250"/>
            <a:ext cx="2413000" cy="1428750"/>
          </a:xfrm>
          <a:prstGeom prst="rect">
            <a:avLst/>
          </a:prstGeom>
        </p:spPr>
      </p:pic>
      <p:sp>
        <p:nvSpPr>
          <p:cNvPr id="14" name="Text 7"/>
          <p:cNvSpPr/>
          <p:nvPr/>
        </p:nvSpPr>
        <p:spPr>
          <a:xfrm>
            <a:off x="6159500" y="3619500"/>
            <a:ext cx="24130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迭代裁剪策略</a:t>
            </a:r>
            <a:endParaRPr lang="en-US" sz="1200" dirty="0"/>
          </a:p>
        </p:txBody>
      </p:sp>
      <p:sp>
        <p:nvSpPr>
          <p:cNvPr id="15" name="Text 8"/>
          <p:cNvSpPr/>
          <p:nvPr/>
        </p:nvSpPr>
        <p:spPr>
          <a:xfrm>
            <a:off x="6159500" y="3867150"/>
            <a:ext cx="2413000" cy="41910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每边裁剪后更新多边形顶点，直至所有边界处理完成。</a:t>
            </a:r>
            <a:endParaRPr lang="en-US" sz="1050" dirty="0"/>
          </a:p>
        </p:txBody>
      </p:sp>
    </p:spTree>
  </p:cSld>
  <p:clrMapOvr>
    <a:masterClrMapping/>
  </p:clrMapOvr>
</p:sld>
</file>

<file path=ppt/tags/tag1.xml><?xml version="1.0" encoding="utf-8"?>
<p:tagLst xmlns:p="http://schemas.openxmlformats.org/presentationml/2006/main">
  <p:tag name="KSO_WM_DIAGRAM_VIRTUALLY_FRAME" val="{&quot;height&quot;:444,&quot;left&quot;:31.5,&quot;top&quot;:91.5,&quot;width&quot;:323.25}"/>
</p:tagLst>
</file>

<file path=ppt/tags/tag10.xml><?xml version="1.0" encoding="utf-8"?>
<p:tagLst xmlns:p="http://schemas.openxmlformats.org/presentationml/2006/main">
  <p:tag name="KSO_WM_DIAGRAM_VIRTUALLY_FRAME" val="{&quot;height&quot;:444,&quot;left&quot;:31.5,&quot;top&quot;:91.5,&quot;width&quot;:323.25}"/>
</p:tagLst>
</file>

<file path=ppt/tags/tag11.xml><?xml version="1.0" encoding="utf-8"?>
<p:tagLst xmlns:p="http://schemas.openxmlformats.org/presentationml/2006/main">
  <p:tag name="KSO_WM_DIAGRAM_VIRTUALLY_FRAME" val="{&quot;height&quot;:444,&quot;left&quot;:31.5,&quot;top&quot;:91.5,&quot;width&quot;:323.25}"/>
</p:tagLst>
</file>

<file path=ppt/tags/tag12.xml><?xml version="1.0" encoding="utf-8"?>
<p:tagLst xmlns:p="http://schemas.openxmlformats.org/presentationml/2006/main">
  <p:tag name="KSO_WM_DIAGRAM_VIRTUALLY_FRAME" val="{&quot;height&quot;:444,&quot;left&quot;:31.5,&quot;top&quot;:91.5,&quot;width&quot;:323.25}"/>
</p:tagLst>
</file>

<file path=ppt/tags/tag13.xml><?xml version="1.0" encoding="utf-8"?>
<p:tagLst xmlns:p="http://schemas.openxmlformats.org/presentationml/2006/main">
  <p:tag name="KSO_WM_DIAGRAM_VIRTUALLY_FRAME" val="{&quot;height&quot;:444,&quot;left&quot;:31.5,&quot;top&quot;:91.5,&quot;width&quot;:323.25}"/>
</p:tagLst>
</file>

<file path=ppt/tags/tag14.xml><?xml version="1.0" encoding="utf-8"?>
<p:tagLst xmlns:p="http://schemas.openxmlformats.org/presentationml/2006/main">
  <p:tag name="KSO_WM_DIAGRAM_VIRTUALLY_FRAME" val="{&quot;height&quot;:444,&quot;left&quot;:31.5,&quot;top&quot;:91.5,&quot;width&quot;:323.25}"/>
</p:tagLst>
</file>

<file path=ppt/tags/tag15.xml><?xml version="1.0" encoding="utf-8"?>
<p:tagLst xmlns:p="http://schemas.openxmlformats.org/presentationml/2006/main">
  <p:tag name="KSO_WM_DIAGRAM_VIRTUALLY_FRAME" val="{&quot;height&quot;:444,&quot;left&quot;:31.5,&quot;top&quot;:91.5,&quot;width&quot;:323.25}"/>
</p:tagLst>
</file>

<file path=ppt/tags/tag2.xml><?xml version="1.0" encoding="utf-8"?>
<p:tagLst xmlns:p="http://schemas.openxmlformats.org/presentationml/2006/main">
  <p:tag name="KSO_WM_DIAGRAM_VIRTUALLY_FRAME" val="{&quot;height&quot;:444,&quot;left&quot;:31.5,&quot;top&quot;:91.5,&quot;width&quot;:323.25}"/>
</p:tagLst>
</file>

<file path=ppt/tags/tag3.xml><?xml version="1.0" encoding="utf-8"?>
<p:tagLst xmlns:p="http://schemas.openxmlformats.org/presentationml/2006/main">
  <p:tag name="KSO_WM_DIAGRAM_VIRTUALLY_FRAME" val="{&quot;height&quot;:444,&quot;left&quot;:31.5,&quot;top&quot;:91.5,&quot;width&quot;:323.25}"/>
</p:tagLst>
</file>

<file path=ppt/tags/tag4.xml><?xml version="1.0" encoding="utf-8"?>
<p:tagLst xmlns:p="http://schemas.openxmlformats.org/presentationml/2006/main">
  <p:tag name="KSO_WM_DIAGRAM_VIRTUALLY_FRAME" val="{&quot;height&quot;:444,&quot;left&quot;:31.5,&quot;top&quot;:91.5,&quot;width&quot;:323.25}"/>
</p:tagLst>
</file>

<file path=ppt/tags/tag5.xml><?xml version="1.0" encoding="utf-8"?>
<p:tagLst xmlns:p="http://schemas.openxmlformats.org/presentationml/2006/main">
  <p:tag name="KSO_WM_DIAGRAM_VIRTUALLY_FRAME" val="{&quot;height&quot;:444,&quot;left&quot;:31.5,&quot;top&quot;:91.5,&quot;width&quot;:323.25}"/>
</p:tagLst>
</file>

<file path=ppt/tags/tag6.xml><?xml version="1.0" encoding="utf-8"?>
<p:tagLst xmlns:p="http://schemas.openxmlformats.org/presentationml/2006/main">
  <p:tag name="KSO_WM_DIAGRAM_VIRTUALLY_FRAME" val="{&quot;height&quot;:444,&quot;left&quot;:31.5,&quot;top&quot;:91.5,&quot;width&quot;:323.25}"/>
</p:tagLst>
</file>

<file path=ppt/tags/tag7.xml><?xml version="1.0" encoding="utf-8"?>
<p:tagLst xmlns:p="http://schemas.openxmlformats.org/presentationml/2006/main">
  <p:tag name="KSO_WM_DIAGRAM_VIRTUALLY_FRAME" val="{&quot;height&quot;:444,&quot;left&quot;:31.5,&quot;top&quot;:91.5,&quot;width&quot;:323.25}"/>
</p:tagLst>
</file>

<file path=ppt/tags/tag8.xml><?xml version="1.0" encoding="utf-8"?>
<p:tagLst xmlns:p="http://schemas.openxmlformats.org/presentationml/2006/main">
  <p:tag name="KSO_WM_DIAGRAM_VIRTUALLY_FRAME" val="{&quot;height&quot;:444,&quot;left&quot;:31.5,&quot;top&quot;:91.5,&quot;width&quot;:323.25}"/>
</p:tagLst>
</file>

<file path=ppt/tags/tag9.xml><?xml version="1.0" encoding="utf-8"?>
<p:tagLst xmlns:p="http://schemas.openxmlformats.org/presentationml/2006/main">
  <p:tag name="KSO_WM_DIAGRAM_VIRTUALLY_FRAME" val="{&quot;height&quot;:444,&quot;left&quot;:31.5,&quot;top&quot;:91.5,&quot;width&quot;:323.2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3149</Words>
  <Application>WPS 演示</Application>
  <PresentationFormat>On-screen Show (16:9)</PresentationFormat>
  <Paragraphs>418</Paragraphs>
  <Slides>25</Slides>
  <Notes>23</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25</vt:i4>
      </vt:variant>
    </vt:vector>
  </HeadingPairs>
  <TitlesOfParts>
    <vt:vector size="35" baseType="lpstr">
      <vt:lpstr>Arial</vt:lpstr>
      <vt:lpstr>宋体</vt:lpstr>
      <vt:lpstr>Wingdings</vt:lpstr>
      <vt:lpstr>微软雅黑</vt:lpstr>
      <vt:lpstr>微软雅黑</vt:lpstr>
      <vt:lpstr>Calibri</vt:lpstr>
      <vt:lpstr>Arial Unicode MS</vt:lpstr>
      <vt:lpstr>等线</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钱钱</cp:lastModifiedBy>
  <cp:revision>3</cp:revision>
  <dcterms:created xsi:type="dcterms:W3CDTF">2025-08-28T22:18:00Z</dcterms:created>
  <dcterms:modified xsi:type="dcterms:W3CDTF">2025-08-29T00:44:23Z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C226F77945FA4F688E3FDD8DB0B32F82_12</vt:lpwstr>
  </property>
  <property fmtid="{D5CDD505-2E9C-101B-9397-08002B2CF9AE}" pid="3" name="KSOProductBuildVer">
    <vt:lpwstr>2052-12.1.0.20784</vt:lpwstr>
  </property>
</Properties>
</file>